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27" r:id="rId49"/>
    <p:sldId id="328" r:id="rId50"/>
    <p:sldId id="329" r:id="rId51"/>
    <p:sldId id="330" r:id="rId52"/>
    <p:sldId id="331" r:id="rId53"/>
    <p:sldId id="332" r:id="rId54"/>
    <p:sldId id="333" r:id="rId55"/>
    <p:sldId id="319" r:id="rId56"/>
    <p:sldId id="320" r:id="rId57"/>
    <p:sldId id="321" r:id="rId58"/>
    <p:sldId id="322" r:id="rId59"/>
    <p:sldId id="323" r:id="rId60"/>
    <p:sldId id="324" r:id="rId61"/>
    <p:sldId id="325" r:id="rId62"/>
    <p:sldId id="326"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Lst>
  <p:sldSz cx="9144000" cy="5143500" type="screen16x9"/>
  <p:notesSz cx="6858000" cy="9144000"/>
  <p:embeddedFontLst>
    <p:embeddedFont>
      <p:font typeface="Lato" panose="020F0502020204030203" pitchFamily="34" charset="0"/>
      <p:regular r:id="rId81"/>
      <p:bold r:id="rId82"/>
      <p:italic r:id="rId83"/>
      <p:boldItalic r:id="rId84"/>
    </p:embeddedFont>
    <p:embeddedFont>
      <p:font typeface="Raleway" pitchFamily="2" charset="0"/>
      <p:regular r:id="rId85"/>
      <p:bold r:id="rId86"/>
      <p:italic r:id="rId87"/>
      <p:boldItalic r:id="rId88"/>
    </p:embeddedFont>
    <p:embeddedFont>
      <p:font typeface="Roboto" panose="02000000000000000000" pitchFamily="2" charset="0"/>
      <p:regular r:id="rId89"/>
      <p:bold r:id="rId90"/>
      <p:italic r:id="rId91"/>
      <p:boldItalic r:id="rId92"/>
    </p:embeddedFont>
    <p:embeddedFont>
      <p:font typeface="Roboto Mono" panose="020B0604020202020204" charset="0"/>
      <p:regular r:id="rId93"/>
      <p:bold r:id="rId94"/>
      <p:italic r:id="rId95"/>
      <p:boldItalic r:id="rId96"/>
    </p:embeddedFont>
    <p:embeddedFont>
      <p:font typeface="Trebuchet MS" panose="020B0603020202020204" pitchFamily="3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100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d25df462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d25df46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d321b660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d321b660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d321b660d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d321b660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d321b660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d321b660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d321b660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d321b660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d321b660d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d321b660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5d321b660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5d321b660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d321b660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d321b660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5d321b660d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5d321b66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5d321b765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5d321b765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d321b660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d321b660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5d321b660d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5d321b660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5d321b660d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5d321b660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5d321b660d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5d321b660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5d321b660d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5d321b66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5d321b660d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5d321b660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5d321b660d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5d321b660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d321b660d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d321b660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5d321b660d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5d321b660d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d321b660d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d321b660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5d321b765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5d321b765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d321b765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d321b765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5d321b765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5d321b765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d321b765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d321b765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5d321b7655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5d321b765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5d321b765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5d321b765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5d321b765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5d321b765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5d321b7655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5d321b765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d321b7655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5d321b765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d321b7655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d321b765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d321b765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5d321b765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d321b765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5d321b765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d25df4622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d25df4622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5d321b7655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5d321b765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5d321b7655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5d321b765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5d321b7655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5d321b7655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5d321b7655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5d321b765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5d321b7655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5d321b7655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5d321b7655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5d321b7655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d321b7655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5d321b765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321b7655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d321b7655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d321b66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d321b66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5539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d25df4622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d25df4622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06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5d321b660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5d321b660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d321b66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d321b66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466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d321b66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d321b66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6695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d321b66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d321b66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66432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d321b66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d321b66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804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d321b66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d321b66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182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d321b765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d321b765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553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d25df4622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d25df4622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0579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d321b66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d321b66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880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d321b66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d321b66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86373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d321b66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d321b66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86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d321b660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d321b66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d321b66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d321b66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6457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d321b66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d321b66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8365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5d321b765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25d321b765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893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5d321b765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25d321b765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d321b7655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25d321b7655_0_2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5d321b765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25d321b7655_0_2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5d321b765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g25d321b7655_0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5d321b765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25d321b7655_0_2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d321b7655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g25d321b7655_0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5d321b7655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5d321b7655_0_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d321b660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d321b66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d321b765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g25d321b7655_0_2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5d321b765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g25d321b7655_0_2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d321b7655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g25d321b7655_0_2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5d321b7655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g25d321b7655_0_2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5d321b765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g25d321b7655_0_2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d321b7655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25d321b7655_0_2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5d321b7655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25d321b7655_0_2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5d321b7655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g25d321b7655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5d321b7655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5d321b7655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d321b660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d321b660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d321b660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d321b660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chemeClr val="accent1"/>
              </a:buClr>
              <a:buSzPts val="2700"/>
              <a:buFont typeface="Trebuchet MS"/>
              <a:buNone/>
              <a:defRPr sz="27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84" name="Google Shape;84;p13"/>
          <p:cNvSpPr txBox="1">
            <a:spLocks noGrp="1"/>
          </p:cNvSpPr>
          <p:nvPr>
            <p:ph type="body" idx="1"/>
          </p:nvPr>
        </p:nvSpPr>
        <p:spPr>
          <a:xfrm>
            <a:off x="508000" y="1620442"/>
            <a:ext cx="6447600" cy="29106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85" name="Google Shape;85;p13"/>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6" name="Google Shape;86;p13"/>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7" name="Google Shape;87;p13"/>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ginandjuice.shop"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portswigger.net/web-security/logic-flaws/examples/lab-logic-flaws-excessive-trust-in-client-side-control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451125" y="369425"/>
            <a:ext cx="7965000" cy="87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BURP SUITE &amp; SOAP UI</a:t>
            </a:r>
            <a:endParaRPr>
              <a:solidFill>
                <a:schemeClr val="lt1"/>
              </a:solidFill>
            </a:endParaRPr>
          </a:p>
        </p:txBody>
      </p:sp>
      <p:sp>
        <p:nvSpPr>
          <p:cNvPr id="93" name="Google Shape;93;p14"/>
          <p:cNvSpPr txBox="1">
            <a:spLocks noGrp="1"/>
          </p:cNvSpPr>
          <p:nvPr>
            <p:ph type="subTitle" idx="1"/>
          </p:nvPr>
        </p:nvSpPr>
        <p:spPr>
          <a:xfrm>
            <a:off x="451125" y="1352525"/>
            <a:ext cx="8466000" cy="22728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800">
                <a:solidFill>
                  <a:schemeClr val="lt1"/>
                </a:solidFill>
                <a:highlight>
                  <a:schemeClr val="dk2"/>
                </a:highlight>
              </a:rPr>
              <a:t>MD. Sajedul Islam Sajib (011201064)</a:t>
            </a:r>
            <a:endParaRPr sz="1800">
              <a:solidFill>
                <a:schemeClr val="lt1"/>
              </a:solidFill>
              <a:highlight>
                <a:schemeClr val="dk2"/>
              </a:highlight>
            </a:endParaRPr>
          </a:p>
          <a:p>
            <a:pPr marL="0" lvl="0" indent="0" algn="l" rtl="0">
              <a:lnSpc>
                <a:spcPct val="150000"/>
              </a:lnSpc>
              <a:spcBef>
                <a:spcPts val="0"/>
              </a:spcBef>
              <a:spcAft>
                <a:spcPts val="0"/>
              </a:spcAft>
              <a:buNone/>
            </a:pPr>
            <a:r>
              <a:rPr lang="en" sz="1800">
                <a:solidFill>
                  <a:schemeClr val="lt1"/>
                </a:solidFill>
                <a:highlight>
                  <a:schemeClr val="dk2"/>
                </a:highlight>
              </a:rPr>
              <a:t>Amina Afroz (011201391)</a:t>
            </a:r>
            <a:endParaRPr sz="1800">
              <a:solidFill>
                <a:schemeClr val="lt1"/>
              </a:solidFill>
              <a:highlight>
                <a:schemeClr val="dk2"/>
              </a:highlight>
            </a:endParaRPr>
          </a:p>
          <a:p>
            <a:pPr marL="0" lvl="0" indent="0" algn="l" rtl="0">
              <a:lnSpc>
                <a:spcPct val="150000"/>
              </a:lnSpc>
              <a:spcBef>
                <a:spcPts val="0"/>
              </a:spcBef>
              <a:spcAft>
                <a:spcPts val="0"/>
              </a:spcAft>
              <a:buNone/>
            </a:pPr>
            <a:r>
              <a:rPr lang="en" sz="1800">
                <a:solidFill>
                  <a:schemeClr val="lt1"/>
                </a:solidFill>
                <a:highlight>
                  <a:schemeClr val="dk2"/>
                </a:highlight>
              </a:rPr>
              <a:t>Tawhidul Islam (011192118)</a:t>
            </a:r>
            <a:endParaRPr sz="1800">
              <a:solidFill>
                <a:schemeClr val="lt1"/>
              </a:solidFill>
              <a:highlight>
                <a:schemeClr val="dk2"/>
              </a:highlight>
            </a:endParaRPr>
          </a:p>
          <a:p>
            <a:pPr marL="0" lvl="0" indent="0" algn="l" rtl="0">
              <a:lnSpc>
                <a:spcPct val="150000"/>
              </a:lnSpc>
              <a:spcBef>
                <a:spcPts val="0"/>
              </a:spcBef>
              <a:spcAft>
                <a:spcPts val="0"/>
              </a:spcAft>
              <a:buNone/>
            </a:pPr>
            <a:r>
              <a:rPr lang="en" sz="1800">
                <a:solidFill>
                  <a:schemeClr val="lt1"/>
                </a:solidFill>
                <a:highlight>
                  <a:schemeClr val="dk2"/>
                </a:highlight>
              </a:rPr>
              <a:t>Takwa Akter (011191185)</a:t>
            </a:r>
            <a:endParaRPr sz="1800">
              <a:solidFill>
                <a:schemeClr val="lt1"/>
              </a:solidFill>
              <a:highlight>
                <a:schemeClr val="dk2"/>
              </a:highlight>
            </a:endParaRPr>
          </a:p>
          <a:p>
            <a:pPr marL="0" lvl="0" indent="0" algn="l" rtl="0">
              <a:lnSpc>
                <a:spcPct val="150000"/>
              </a:lnSpc>
              <a:spcBef>
                <a:spcPts val="0"/>
              </a:spcBef>
              <a:spcAft>
                <a:spcPts val="0"/>
              </a:spcAft>
              <a:buNone/>
            </a:pPr>
            <a:r>
              <a:rPr lang="en" sz="1800">
                <a:solidFill>
                  <a:schemeClr val="lt1"/>
                </a:solidFill>
                <a:highlight>
                  <a:schemeClr val="dk2"/>
                </a:highlight>
              </a:rPr>
              <a:t>Ananna  gosh (011191268)</a:t>
            </a:r>
            <a:endParaRPr sz="1800">
              <a:solidFill>
                <a:schemeClr val="lt1"/>
              </a:solidFill>
              <a:highlight>
                <a:schemeClr val="dk2"/>
              </a:highlight>
            </a:endParaRPr>
          </a:p>
          <a:p>
            <a:pPr marL="0" lvl="0" indent="0" algn="l" rtl="0">
              <a:lnSpc>
                <a:spcPct val="150000"/>
              </a:lnSpc>
              <a:spcBef>
                <a:spcPts val="0"/>
              </a:spcBef>
              <a:spcAft>
                <a:spcPts val="0"/>
              </a:spcAft>
              <a:buNone/>
            </a:pPr>
            <a:endParaRPr sz="1800">
              <a:solidFill>
                <a:schemeClr val="lt1"/>
              </a:solidFill>
              <a:highlight>
                <a:schemeClr val="dk2"/>
              </a:highlight>
            </a:endParaRPr>
          </a:p>
          <a:p>
            <a:pPr marL="0" lvl="0" indent="0" algn="l" rtl="0">
              <a:lnSpc>
                <a:spcPct val="150000"/>
              </a:lnSpc>
              <a:spcBef>
                <a:spcPts val="0"/>
              </a:spcBef>
              <a:spcAft>
                <a:spcPts val="0"/>
              </a:spcAft>
              <a:buNone/>
            </a:pPr>
            <a:endParaRPr sz="1800">
              <a:solidFill>
                <a:schemeClr val="lt1"/>
              </a:solidFill>
              <a:highlight>
                <a:schemeClr val="dk2"/>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subTitle" idx="1"/>
          </p:nvPr>
        </p:nvSpPr>
        <p:spPr>
          <a:xfrm>
            <a:off x="729625" y="654025"/>
            <a:ext cx="7688100" cy="4400700"/>
          </a:xfrm>
          <a:prstGeom prst="rect">
            <a:avLst/>
          </a:prstGeom>
        </p:spPr>
        <p:txBody>
          <a:bodyPr spcFirstLastPara="1" wrap="square" lIns="91425" tIns="91425" rIns="91425" bIns="91425" anchor="t" anchorCtr="0">
            <a:normAutofit/>
          </a:bodyPr>
          <a:lstStyle/>
          <a:p>
            <a:pPr marL="0" lvl="0" indent="0" algn="l" rtl="0">
              <a:lnSpc>
                <a:spcPct val="115000"/>
              </a:lnSpc>
              <a:spcBef>
                <a:spcPts val="1800"/>
              </a:spcBef>
              <a:spcAft>
                <a:spcPts val="0"/>
              </a:spcAft>
              <a:buNone/>
            </a:pPr>
            <a:r>
              <a:rPr lang="en" sz="1700" b="1">
                <a:solidFill>
                  <a:srgbClr val="000000"/>
                </a:solidFill>
                <a:latin typeface="Arial"/>
                <a:ea typeface="Arial"/>
                <a:cs typeface="Arial"/>
                <a:sym typeface="Arial"/>
              </a:rPr>
              <a:t>Step 2: Log in to your shopping account</a:t>
            </a:r>
            <a:endParaRPr sz="1700" b="1">
              <a:solidFill>
                <a:srgbClr val="000000"/>
              </a:solidFill>
              <a:latin typeface="Arial"/>
              <a:ea typeface="Arial"/>
              <a:cs typeface="Arial"/>
              <a:sym typeface="Arial"/>
            </a:endParaRPr>
          </a:p>
          <a:p>
            <a:pPr marL="0" lvl="0" indent="0" algn="l" rtl="0">
              <a:lnSpc>
                <a:spcPct val="115000"/>
              </a:lnSpc>
              <a:spcBef>
                <a:spcPts val="1800"/>
              </a:spcBef>
              <a:spcAft>
                <a:spcPts val="0"/>
              </a:spcAft>
              <a:buNone/>
            </a:pPr>
            <a:r>
              <a:rPr lang="en" sz="1100" b="1">
                <a:solidFill>
                  <a:srgbClr val="000000"/>
                </a:solidFill>
                <a:latin typeface="Arial"/>
                <a:ea typeface="Arial"/>
                <a:cs typeface="Arial"/>
                <a:sym typeface="Arial"/>
              </a:rPr>
              <a:t>Username: </a:t>
            </a:r>
            <a:r>
              <a:rPr lang="en" sz="1100">
                <a:solidFill>
                  <a:srgbClr val="188038"/>
                </a:solidFill>
                <a:latin typeface="Roboto Mono"/>
                <a:ea typeface="Roboto Mono"/>
                <a:cs typeface="Roboto Mono"/>
                <a:sym typeface="Roboto Mono"/>
              </a:rPr>
              <a:t>wiener</a:t>
            </a:r>
            <a:endParaRPr sz="1100">
              <a:solidFill>
                <a:srgbClr val="188038"/>
              </a:solidFill>
              <a:latin typeface="Roboto Mono"/>
              <a:ea typeface="Roboto Mono"/>
              <a:cs typeface="Roboto Mono"/>
              <a:sym typeface="Roboto Mono"/>
            </a:endParaRPr>
          </a:p>
          <a:p>
            <a:pPr marL="0" lvl="0" indent="0" algn="l" rtl="0">
              <a:lnSpc>
                <a:spcPct val="115000"/>
              </a:lnSpc>
              <a:spcBef>
                <a:spcPts val="1800"/>
              </a:spcBef>
              <a:spcAft>
                <a:spcPts val="0"/>
              </a:spcAft>
              <a:buNone/>
            </a:pPr>
            <a:r>
              <a:rPr lang="en" sz="1100" b="1">
                <a:solidFill>
                  <a:srgbClr val="000000"/>
                </a:solidFill>
                <a:latin typeface="Arial"/>
                <a:ea typeface="Arial"/>
                <a:cs typeface="Arial"/>
                <a:sym typeface="Arial"/>
              </a:rPr>
              <a:t>Password: </a:t>
            </a:r>
            <a:r>
              <a:rPr lang="en" sz="1100">
                <a:solidFill>
                  <a:srgbClr val="188038"/>
                </a:solidFill>
                <a:latin typeface="Roboto Mono"/>
                <a:ea typeface="Roboto Mono"/>
                <a:cs typeface="Roboto Mono"/>
                <a:sym typeface="Roboto Mono"/>
              </a:rPr>
              <a:t>peter</a:t>
            </a:r>
            <a:endParaRPr sz="1100">
              <a:solidFill>
                <a:srgbClr val="188038"/>
              </a:solidFill>
              <a:latin typeface="Roboto Mono"/>
              <a:ea typeface="Roboto Mono"/>
              <a:cs typeface="Roboto Mono"/>
              <a:sym typeface="Roboto Mono"/>
            </a:endParaRPr>
          </a:p>
          <a:p>
            <a:pPr marL="0" lvl="0" indent="0" algn="l" rtl="0">
              <a:lnSpc>
                <a:spcPct val="115000"/>
              </a:lnSpc>
              <a:spcBef>
                <a:spcPts val="1800"/>
              </a:spcBef>
              <a:spcAft>
                <a:spcPts val="0"/>
              </a:spcAft>
              <a:buNone/>
            </a:pPr>
            <a:r>
              <a:rPr lang="en" sz="1700" b="1">
                <a:solidFill>
                  <a:srgbClr val="000000"/>
                </a:solidFill>
                <a:latin typeface="Arial"/>
                <a:ea typeface="Arial"/>
                <a:cs typeface="Arial"/>
                <a:sym typeface="Arial"/>
              </a:rPr>
              <a:t>Step 3: Select Something to Buy</a:t>
            </a:r>
            <a:endParaRPr sz="1700" b="1">
              <a:solidFill>
                <a:srgbClr val="000000"/>
              </a:solidFill>
              <a:latin typeface="Arial"/>
              <a:ea typeface="Arial"/>
              <a:cs typeface="Arial"/>
              <a:sym typeface="Arial"/>
            </a:endParaRPr>
          </a:p>
          <a:p>
            <a:pPr marL="0" lvl="0" indent="0" algn="l" rtl="0">
              <a:lnSpc>
                <a:spcPct val="115000"/>
              </a:lnSpc>
              <a:spcBef>
                <a:spcPts val="1800"/>
              </a:spcBef>
              <a:spcAft>
                <a:spcPts val="0"/>
              </a:spcAft>
              <a:buNone/>
            </a:pPr>
            <a:r>
              <a:rPr lang="en" sz="1700" b="1">
                <a:solidFill>
                  <a:srgbClr val="000000"/>
                </a:solidFill>
                <a:latin typeface="Arial"/>
                <a:ea typeface="Arial"/>
                <a:cs typeface="Arial"/>
                <a:sym typeface="Arial"/>
              </a:rPr>
              <a:t>Step 4:Select Add to cart</a:t>
            </a:r>
            <a:endParaRPr sz="1700" b="1">
              <a:solidFill>
                <a:srgbClr val="000000"/>
              </a:solidFill>
              <a:latin typeface="Arial"/>
              <a:ea typeface="Arial"/>
              <a:cs typeface="Arial"/>
              <a:sym typeface="Arial"/>
            </a:endParaRPr>
          </a:p>
          <a:p>
            <a:pPr marL="0" lvl="0" indent="0" algn="l" rtl="0">
              <a:lnSpc>
                <a:spcPct val="115000"/>
              </a:lnSpc>
              <a:spcBef>
                <a:spcPts val="1800"/>
              </a:spcBef>
              <a:spcAft>
                <a:spcPts val="0"/>
              </a:spcAft>
              <a:buNone/>
            </a:pPr>
            <a:r>
              <a:rPr lang="en" sz="1700" b="1">
                <a:solidFill>
                  <a:srgbClr val="000000"/>
                </a:solidFill>
                <a:latin typeface="Arial"/>
                <a:ea typeface="Arial"/>
                <a:cs typeface="Arial"/>
                <a:sym typeface="Arial"/>
              </a:rPr>
              <a:t>Step 5: Proxy&gt;Intercept.Click Forward until find POST/cart request</a:t>
            </a:r>
            <a:endParaRPr sz="1700" b="1">
              <a:solidFill>
                <a:srgbClr val="000000"/>
              </a:solidFill>
              <a:latin typeface="Arial"/>
              <a:ea typeface="Arial"/>
              <a:cs typeface="Arial"/>
              <a:sym typeface="Arial"/>
            </a:endParaRPr>
          </a:p>
          <a:p>
            <a:pPr marL="0" lvl="0" indent="0" algn="l" rtl="0">
              <a:lnSpc>
                <a:spcPct val="115000"/>
              </a:lnSpc>
              <a:spcBef>
                <a:spcPts val="1800"/>
              </a:spcBef>
              <a:spcAft>
                <a:spcPts val="400"/>
              </a:spcAft>
              <a:buNone/>
            </a:pPr>
            <a:r>
              <a:rPr lang="en" sz="1700" b="1">
                <a:solidFill>
                  <a:srgbClr val="000000"/>
                </a:solidFill>
                <a:latin typeface="Arial"/>
                <a:ea typeface="Arial"/>
                <a:cs typeface="Arial"/>
                <a:sym typeface="Arial"/>
              </a:rPr>
              <a:t>Step 6:Then Modifying the Request</a:t>
            </a:r>
            <a:endParaRPr sz="1700" b="1">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55" name="Google Shape;155;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61" name="Google Shape;161;p2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62" name="Google Shape;162;p25"/>
          <p:cNvPicPr preferRelativeResize="0"/>
          <p:nvPr/>
        </p:nvPicPr>
        <p:blipFill>
          <a:blip r:embed="rId3">
            <a:alphaModFix/>
          </a:blip>
          <a:stretch>
            <a:fillRect/>
          </a:stretch>
        </p:blipFill>
        <p:spPr>
          <a:xfrm>
            <a:off x="1675"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68" name="Google Shape;168;p26"/>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69" name="Google Shape;169;p26"/>
          <p:cNvPicPr preferRelativeResize="0"/>
          <p:nvPr/>
        </p:nvPicPr>
        <p:blipFill rotWithShape="1">
          <a:blip r:embed="rId3">
            <a:alphaModFix/>
          </a:blip>
          <a:srcRect l="-26519" t="-47140" r="26520" b="47140"/>
          <a:stretch/>
        </p:blipFill>
        <p:spPr>
          <a:xfrm>
            <a:off x="-2069925" y="-1357350"/>
            <a:ext cx="10361352" cy="589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1765188" y="6230163"/>
            <a:ext cx="4581525" cy="923925"/>
          </a:xfrm>
          <a:prstGeom prst="rect">
            <a:avLst/>
          </a:prstGeom>
          <a:noFill/>
          <a:ln>
            <a:noFill/>
          </a:ln>
        </p:spPr>
      </p:pic>
      <p:pic>
        <p:nvPicPr>
          <p:cNvPr id="175" name="Google Shape;175;p27"/>
          <p:cNvPicPr preferRelativeResize="0"/>
          <p:nvPr/>
        </p:nvPicPr>
        <p:blipFill>
          <a:blip r:embed="rId4">
            <a:alphaModFix/>
          </a:blip>
          <a:stretch>
            <a:fillRect/>
          </a:stretch>
        </p:blipFill>
        <p:spPr>
          <a:xfrm>
            <a:off x="249800" y="9525"/>
            <a:ext cx="7219950" cy="5124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81" name="Google Shape;181;p28"/>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82" name="Google Shape;182;p28"/>
          <p:cNvPicPr preferRelativeResize="0"/>
          <p:nvPr/>
        </p:nvPicPr>
        <p:blipFill rotWithShape="1">
          <a:blip r:embed="rId3">
            <a:alphaModFix/>
          </a:blip>
          <a:srcRect t="3297"/>
          <a:stretch/>
        </p:blipFill>
        <p:spPr>
          <a:xfrm>
            <a:off x="512175" y="317675"/>
            <a:ext cx="7246800" cy="4973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subTitle" idx="1"/>
          </p:nvPr>
        </p:nvSpPr>
        <p:spPr>
          <a:xfrm>
            <a:off x="727950" y="636175"/>
            <a:ext cx="7688100" cy="541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88"/>
              <a:buNone/>
            </a:pPr>
            <a:r>
              <a:rPr lang="en" sz="1175" u="sng">
                <a:solidFill>
                  <a:srgbClr val="000000"/>
                </a:solidFill>
                <a:latin typeface="Arial"/>
                <a:ea typeface="Arial"/>
                <a:cs typeface="Arial"/>
                <a:sym typeface="Arial"/>
              </a:rPr>
              <a:t>Test Step of View and Analysis:</a:t>
            </a:r>
            <a:endParaRPr sz="1175" u="sng">
              <a:solidFill>
                <a:srgbClr val="000000"/>
              </a:solidFill>
              <a:latin typeface="Arial"/>
              <a:ea typeface="Arial"/>
              <a:cs typeface="Arial"/>
              <a:sym typeface="Arial"/>
            </a:endParaRPr>
          </a:p>
          <a:p>
            <a:pPr marL="0" lvl="0" indent="0" algn="l" rtl="0">
              <a:lnSpc>
                <a:spcPct val="80000"/>
              </a:lnSpc>
              <a:spcBef>
                <a:spcPts val="0"/>
              </a:spcBef>
              <a:spcAft>
                <a:spcPts val="0"/>
              </a:spcAft>
              <a:buSzPts val="688"/>
              <a:buNone/>
            </a:pPr>
            <a:endParaRPr sz="1175">
              <a:solidFill>
                <a:srgbClr val="000000"/>
              </a:solidFill>
              <a:latin typeface="Arial"/>
              <a:ea typeface="Arial"/>
              <a:cs typeface="Arial"/>
              <a:sym typeface="Arial"/>
            </a:endParaRPr>
          </a:p>
          <a:p>
            <a:pPr marL="0" lvl="0" indent="0" algn="l" rtl="0">
              <a:lnSpc>
                <a:spcPct val="80000"/>
              </a:lnSpc>
              <a:spcBef>
                <a:spcPts val="0"/>
              </a:spcBef>
              <a:spcAft>
                <a:spcPts val="0"/>
              </a:spcAft>
              <a:buSzPts val="688"/>
              <a:buNone/>
            </a:pPr>
            <a:endParaRPr sz="1300"/>
          </a:p>
        </p:txBody>
      </p:sp>
      <p:pic>
        <p:nvPicPr>
          <p:cNvPr id="188" name="Google Shape;188;p29"/>
          <p:cNvPicPr preferRelativeResize="0"/>
          <p:nvPr/>
        </p:nvPicPr>
        <p:blipFill>
          <a:blip r:embed="rId3">
            <a:alphaModFix/>
          </a:blip>
          <a:stretch>
            <a:fillRect/>
          </a:stretch>
        </p:blipFill>
        <p:spPr>
          <a:xfrm>
            <a:off x="727950" y="967150"/>
            <a:ext cx="7316674" cy="4115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subTitle" idx="1"/>
          </p:nvPr>
        </p:nvSpPr>
        <p:spPr>
          <a:xfrm>
            <a:off x="775500" y="538075"/>
            <a:ext cx="75300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Observation/ Result:</a:t>
            </a:r>
            <a:endParaRPr b="1"/>
          </a:p>
        </p:txBody>
      </p:sp>
      <p:sp>
        <p:nvSpPr>
          <p:cNvPr id="194" name="Google Shape;194;p30"/>
          <p:cNvSpPr txBox="1"/>
          <p:nvPr/>
        </p:nvSpPr>
        <p:spPr>
          <a:xfrm>
            <a:off x="775500" y="1396825"/>
            <a:ext cx="7357800" cy="17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74151"/>
                </a:solidFill>
                <a:highlight>
                  <a:schemeClr val="lt2"/>
                </a:highlight>
                <a:latin typeface="Roboto"/>
                <a:ea typeface="Roboto"/>
                <a:cs typeface="Roboto"/>
                <a:sym typeface="Roboto"/>
              </a:rPr>
              <a:t>Burp Suite acts as a proxy between a web browser and the target website, allowing user to intercept and view HTTP requests and responses.Here I can analyze the data exchanged between the client and server.</a:t>
            </a:r>
            <a:endParaRPr sz="1500">
              <a:solidFill>
                <a:srgbClr val="374151"/>
              </a:solidFill>
              <a:highlight>
                <a:schemeClr val="lt2"/>
              </a:highlight>
              <a:latin typeface="Roboto"/>
              <a:ea typeface="Roboto"/>
              <a:cs typeface="Roboto"/>
              <a:sym typeface="Roboto"/>
            </a:endParaRPr>
          </a:p>
          <a:p>
            <a:pPr marL="0" lvl="0" indent="0" algn="l" rtl="0">
              <a:spcBef>
                <a:spcPts val="0"/>
              </a:spcBef>
              <a:spcAft>
                <a:spcPts val="0"/>
              </a:spcAft>
              <a:buNone/>
            </a:pPr>
            <a:endParaRPr sz="1500">
              <a:solidFill>
                <a:srgbClr val="374151"/>
              </a:solidFill>
              <a:highlight>
                <a:schemeClr val="lt2"/>
              </a:highlight>
              <a:latin typeface="Roboto"/>
              <a:ea typeface="Roboto"/>
              <a:cs typeface="Roboto"/>
              <a:sym typeface="Roboto"/>
            </a:endParaRPr>
          </a:p>
          <a:p>
            <a:pPr marL="0" lvl="0" indent="0" algn="l" rtl="0">
              <a:spcBef>
                <a:spcPts val="0"/>
              </a:spcBef>
              <a:spcAft>
                <a:spcPts val="0"/>
              </a:spcAft>
              <a:buNone/>
            </a:pPr>
            <a:r>
              <a:rPr lang="en" sz="1500">
                <a:solidFill>
                  <a:srgbClr val="374151"/>
                </a:solidFill>
                <a:highlight>
                  <a:schemeClr val="lt2"/>
                </a:highlight>
                <a:latin typeface="Roboto"/>
                <a:ea typeface="Roboto"/>
                <a:cs typeface="Roboto"/>
                <a:sym typeface="Roboto"/>
              </a:rPr>
              <a:t>I can also modify the data.I can modify the product price in HTTP Request then send it to the server and server  proceed to the next step without any error.</a:t>
            </a:r>
            <a:endParaRPr>
              <a:highlight>
                <a:schemeClr val="lt2"/>
              </a:highlight>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ctrTitle"/>
          </p:nvPr>
        </p:nvSpPr>
        <p:spPr>
          <a:xfrm>
            <a:off x="727950" y="1215150"/>
            <a:ext cx="7688100" cy="719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Scan and Generate Report</a:t>
            </a:r>
            <a:endParaRPr/>
          </a:p>
        </p:txBody>
      </p:sp>
      <p:sp>
        <p:nvSpPr>
          <p:cNvPr id="200" name="Google Shape;200;p31"/>
          <p:cNvSpPr txBox="1">
            <a:spLocks noGrp="1"/>
          </p:cNvSpPr>
          <p:nvPr>
            <p:ph type="subTitle" idx="1"/>
          </p:nvPr>
        </p:nvSpPr>
        <p:spPr>
          <a:xfrm>
            <a:off x="727952" y="13041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01" name="Google Shape;201;p31"/>
          <p:cNvSpPr txBox="1"/>
          <p:nvPr/>
        </p:nvSpPr>
        <p:spPr>
          <a:xfrm>
            <a:off x="727950" y="2349850"/>
            <a:ext cx="7526100" cy="8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highlight>
                  <a:schemeClr val="lt2"/>
                </a:highlight>
                <a:latin typeface="Lato"/>
                <a:ea typeface="Lato"/>
                <a:cs typeface="Lato"/>
                <a:sym typeface="Lato"/>
              </a:rPr>
              <a:t>Burp Scanner  used as both a fully automated scanner and we can  generate a report in HTML format, based on your scan results.     </a:t>
            </a:r>
            <a:endParaRPr>
              <a:solidFill>
                <a:schemeClr val="dk2"/>
              </a:solidFill>
              <a:highlight>
                <a:schemeClr val="lt2"/>
              </a:highlight>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subTitle" idx="1"/>
          </p:nvPr>
        </p:nvSpPr>
        <p:spPr>
          <a:xfrm>
            <a:off x="561452" y="60815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Experiment Design: (Set up)</a:t>
            </a:r>
            <a:endParaRPr b="1"/>
          </a:p>
        </p:txBody>
      </p:sp>
      <p:pic>
        <p:nvPicPr>
          <p:cNvPr id="207" name="Google Shape;207;p32"/>
          <p:cNvPicPr preferRelativeResize="0"/>
          <p:nvPr/>
        </p:nvPicPr>
        <p:blipFill>
          <a:blip r:embed="rId3">
            <a:alphaModFix/>
          </a:blip>
          <a:stretch>
            <a:fillRect/>
          </a:stretch>
        </p:blipFill>
        <p:spPr>
          <a:xfrm>
            <a:off x="656925" y="993425"/>
            <a:ext cx="4893677" cy="4150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729450" y="132245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Description of Burp Suite</a:t>
            </a:r>
            <a:endParaRPr sz="2200"/>
          </a:p>
        </p:txBody>
      </p:sp>
      <p:sp>
        <p:nvSpPr>
          <p:cNvPr id="99" name="Google Shape;99;p15"/>
          <p:cNvSpPr txBox="1">
            <a:spLocks noGrp="1"/>
          </p:cNvSpPr>
          <p:nvPr>
            <p:ph type="subTitle" idx="1"/>
          </p:nvPr>
        </p:nvSpPr>
        <p:spPr>
          <a:xfrm>
            <a:off x="729625" y="1971450"/>
            <a:ext cx="7688100" cy="17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374151"/>
                </a:solidFill>
                <a:highlight>
                  <a:schemeClr val="lt2"/>
                </a:highlight>
                <a:latin typeface="Roboto"/>
                <a:ea typeface="Roboto"/>
                <a:cs typeface="Roboto"/>
                <a:sym typeface="Roboto"/>
              </a:rPr>
              <a:t>Burp Suite is a leading web application security testing tool used by cybersecurity professionals to identify and fix vulnerabilities in web applications. It provides a comprehensive set of features, including proxy, scanner, intruder, and more, to help ensure the security of web-based systems.</a:t>
            </a:r>
            <a:endParaRPr sz="1700">
              <a:highlight>
                <a:schemeClr val="lt2"/>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subTitle" idx="1"/>
          </p:nvPr>
        </p:nvSpPr>
        <p:spPr>
          <a:xfrm>
            <a:off x="727950" y="1392975"/>
            <a:ext cx="7688100" cy="207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Test Selection:</a:t>
            </a:r>
            <a:endParaRPr b="1"/>
          </a:p>
          <a:p>
            <a:pPr marL="0" lvl="0" indent="0" algn="l" rtl="0">
              <a:spcBef>
                <a:spcPts val="0"/>
              </a:spcBef>
              <a:spcAft>
                <a:spcPts val="0"/>
              </a:spcAft>
              <a:buNone/>
            </a:pPr>
            <a:r>
              <a:rPr lang="en"/>
              <a:t>1. Scan a </a:t>
            </a:r>
            <a:r>
              <a:rPr lang="en" u="sng">
                <a:solidFill>
                  <a:schemeClr val="hlink"/>
                </a:solidFill>
                <a:hlinkClick r:id="rId3"/>
              </a:rPr>
              <a:t>Website</a:t>
            </a:r>
            <a:r>
              <a:rPr lang="en"/>
              <a:t> and find it vulnerabilities.</a:t>
            </a:r>
            <a:endParaRPr/>
          </a:p>
          <a:p>
            <a:pPr marL="0" lvl="0" indent="0" algn="l" rtl="0">
              <a:spcBef>
                <a:spcPts val="0"/>
              </a:spcBef>
              <a:spcAft>
                <a:spcPts val="0"/>
              </a:spcAft>
              <a:buNone/>
            </a:pPr>
            <a:r>
              <a:rPr lang="en"/>
              <a:t>2. Analysis the vulnerabilities.</a:t>
            </a:r>
            <a:endParaRPr/>
          </a:p>
          <a:p>
            <a:pPr marL="0" lvl="0" indent="0" algn="l" rtl="0">
              <a:spcBef>
                <a:spcPts val="0"/>
              </a:spcBef>
              <a:spcAft>
                <a:spcPts val="0"/>
              </a:spcAft>
              <a:buNone/>
            </a:pPr>
            <a:r>
              <a:rPr lang="en"/>
              <a:t>3. Generating a Report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subTitle" idx="1"/>
          </p:nvPr>
        </p:nvSpPr>
        <p:spPr>
          <a:xfrm>
            <a:off x="727952" y="566125"/>
            <a:ext cx="7688100" cy="541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760" b="1"/>
              <a:t>Test Step 01: </a:t>
            </a:r>
            <a:r>
              <a:rPr lang="en" sz="1505" b="1">
                <a:solidFill>
                  <a:srgbClr val="000000"/>
                </a:solidFill>
                <a:latin typeface="Arial"/>
                <a:ea typeface="Arial"/>
                <a:cs typeface="Arial"/>
                <a:sym typeface="Arial"/>
              </a:rPr>
              <a:t>Enter the URL of the target site</a:t>
            </a:r>
            <a:endParaRPr sz="1505" b="1">
              <a:solidFill>
                <a:srgbClr val="000000"/>
              </a:solidFill>
              <a:latin typeface="Arial"/>
              <a:ea typeface="Arial"/>
              <a:cs typeface="Arial"/>
              <a:sym typeface="Arial"/>
            </a:endParaRPr>
          </a:p>
          <a:p>
            <a:pPr marL="0" lvl="0" indent="0" algn="l" rtl="0">
              <a:lnSpc>
                <a:spcPct val="80000"/>
              </a:lnSpc>
              <a:spcBef>
                <a:spcPts val="0"/>
              </a:spcBef>
              <a:spcAft>
                <a:spcPts val="0"/>
              </a:spcAft>
              <a:buSzPts val="935"/>
              <a:buNone/>
            </a:pPr>
            <a:endParaRPr sz="1760" b="1"/>
          </a:p>
        </p:txBody>
      </p:sp>
      <p:pic>
        <p:nvPicPr>
          <p:cNvPr id="218" name="Google Shape;218;p34"/>
          <p:cNvPicPr preferRelativeResize="0"/>
          <p:nvPr/>
        </p:nvPicPr>
        <p:blipFill>
          <a:blip r:embed="rId3">
            <a:alphaModFix/>
          </a:blip>
          <a:stretch>
            <a:fillRect/>
          </a:stretch>
        </p:blipFill>
        <p:spPr>
          <a:xfrm>
            <a:off x="839125" y="1287750"/>
            <a:ext cx="4399960" cy="373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24" name="Google Shape;224;p3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25" name="Google Shape;225;p35"/>
          <p:cNvPicPr preferRelativeResize="0"/>
          <p:nvPr/>
        </p:nvPicPr>
        <p:blipFill>
          <a:blip r:embed="rId3">
            <a:alphaModFix/>
          </a:blip>
          <a:stretch>
            <a:fillRect/>
          </a:stretch>
        </p:blipFill>
        <p:spPr>
          <a:xfrm>
            <a:off x="729451" y="576200"/>
            <a:ext cx="5442476" cy="4567300"/>
          </a:xfrm>
          <a:prstGeom prst="rect">
            <a:avLst/>
          </a:prstGeom>
          <a:noFill/>
          <a:ln>
            <a:noFill/>
          </a:ln>
        </p:spPr>
      </p:pic>
      <p:sp>
        <p:nvSpPr>
          <p:cNvPr id="226" name="Google Shape;226;p35"/>
          <p:cNvSpPr txBox="1"/>
          <p:nvPr/>
        </p:nvSpPr>
        <p:spPr>
          <a:xfrm>
            <a:off x="729625" y="93450"/>
            <a:ext cx="3339300" cy="3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Lato"/>
                <a:ea typeface="Lato"/>
                <a:cs typeface="Lato"/>
                <a:sym typeface="Lato"/>
              </a:rPr>
              <a:t>Test Step 02: </a:t>
            </a:r>
            <a:r>
              <a:rPr lang="en" sz="1600"/>
              <a:t>Configure the scan</a:t>
            </a:r>
            <a:endParaRPr sz="1600"/>
          </a:p>
          <a:p>
            <a:pPr marL="0" lvl="0" indent="0" algn="l" rtl="0">
              <a:spcBef>
                <a:spcPts val="0"/>
              </a:spcBef>
              <a:spcAft>
                <a:spcPts val="0"/>
              </a:spcAft>
              <a:buNone/>
            </a:pPr>
            <a:endParaRPr sz="1600" b="1">
              <a:solidFill>
                <a:schemeClr val="accent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32" name="Google Shape;232;p36"/>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33" name="Google Shape;233;p36"/>
          <p:cNvSpPr txBox="1"/>
          <p:nvPr/>
        </p:nvSpPr>
        <p:spPr>
          <a:xfrm>
            <a:off x="803525" y="51400"/>
            <a:ext cx="30552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Lato"/>
                <a:ea typeface="Lato"/>
                <a:cs typeface="Lato"/>
                <a:sym typeface="Lato"/>
              </a:rPr>
              <a:t>Test Step 03: </a:t>
            </a:r>
            <a:r>
              <a:rPr lang="en" sz="1500"/>
              <a:t>Launch the scan</a:t>
            </a:r>
            <a:endParaRPr sz="1500"/>
          </a:p>
          <a:p>
            <a:pPr marL="0" lvl="0" indent="0" algn="l" rtl="0">
              <a:spcBef>
                <a:spcPts val="0"/>
              </a:spcBef>
              <a:spcAft>
                <a:spcPts val="0"/>
              </a:spcAft>
              <a:buNone/>
            </a:pPr>
            <a:r>
              <a:rPr lang="en" sz="1600" b="1">
                <a:solidFill>
                  <a:schemeClr val="accent1"/>
                </a:solidFill>
                <a:latin typeface="Lato"/>
                <a:ea typeface="Lato"/>
                <a:cs typeface="Lato"/>
                <a:sym typeface="Lato"/>
              </a:rPr>
              <a:t> </a:t>
            </a:r>
            <a:endParaRPr sz="1600" b="1">
              <a:solidFill>
                <a:schemeClr val="accent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pic>
        <p:nvPicPr>
          <p:cNvPr id="234" name="Google Shape;234;p36"/>
          <p:cNvPicPr preferRelativeResize="0"/>
          <p:nvPr/>
        </p:nvPicPr>
        <p:blipFill>
          <a:blip r:embed="rId3">
            <a:alphaModFix/>
          </a:blip>
          <a:stretch>
            <a:fillRect/>
          </a:stretch>
        </p:blipFill>
        <p:spPr>
          <a:xfrm>
            <a:off x="803525" y="434825"/>
            <a:ext cx="6054475" cy="4708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40" name="Google Shape;240;p3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41" name="Google Shape;241;p37"/>
          <p:cNvPicPr preferRelativeResize="0"/>
          <p:nvPr/>
        </p:nvPicPr>
        <p:blipFill>
          <a:blip r:embed="rId3">
            <a:alphaModFix/>
          </a:blip>
          <a:stretch>
            <a:fillRect/>
          </a:stretch>
        </p:blipFill>
        <p:spPr>
          <a:xfrm>
            <a:off x="729624" y="526850"/>
            <a:ext cx="5929775" cy="4616649"/>
          </a:xfrm>
          <a:prstGeom prst="rect">
            <a:avLst/>
          </a:prstGeom>
          <a:noFill/>
          <a:ln>
            <a:noFill/>
          </a:ln>
        </p:spPr>
      </p:pic>
      <p:sp>
        <p:nvSpPr>
          <p:cNvPr id="242" name="Google Shape;242;p37"/>
          <p:cNvSpPr txBox="1"/>
          <p:nvPr/>
        </p:nvSpPr>
        <p:spPr>
          <a:xfrm>
            <a:off x="677400" y="65400"/>
            <a:ext cx="36720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Test Step 04: </a:t>
            </a:r>
            <a:r>
              <a:rPr lang="en" sz="1500"/>
              <a:t>See the crawl in action</a:t>
            </a:r>
            <a:endParaRPr sz="1500"/>
          </a:p>
          <a:p>
            <a:pPr marL="0" lvl="0" indent="0" algn="l" rtl="0">
              <a:spcBef>
                <a:spcPts val="0"/>
              </a:spcBef>
              <a:spcAft>
                <a:spcPts val="0"/>
              </a:spcAft>
              <a:buNone/>
            </a:pPr>
            <a:endParaRPr b="1">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48" name="Google Shape;248;p38"/>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49" name="Google Shape;249;p38"/>
          <p:cNvSpPr txBox="1"/>
          <p:nvPr/>
        </p:nvSpPr>
        <p:spPr>
          <a:xfrm>
            <a:off x="729625" y="65425"/>
            <a:ext cx="43587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Lato"/>
                <a:ea typeface="Lato"/>
                <a:cs typeface="Lato"/>
                <a:sym typeface="Lato"/>
              </a:rPr>
              <a:t>Test Step 05:</a:t>
            </a:r>
            <a:r>
              <a:rPr lang="en">
                <a:latin typeface="Lato"/>
                <a:ea typeface="Lato"/>
                <a:cs typeface="Lato"/>
                <a:sym typeface="Lato"/>
              </a:rPr>
              <a:t> </a:t>
            </a:r>
            <a:r>
              <a:rPr lang="en" sz="1300" b="1"/>
              <a:t> </a:t>
            </a:r>
            <a:r>
              <a:rPr lang="en" sz="1600"/>
              <a:t>View the identified issues</a:t>
            </a:r>
            <a:endParaRPr sz="1600"/>
          </a:p>
          <a:p>
            <a:pPr marL="0" lvl="0" indent="0" algn="l" rtl="0">
              <a:spcBef>
                <a:spcPts val="0"/>
              </a:spcBef>
              <a:spcAft>
                <a:spcPts val="0"/>
              </a:spcAft>
              <a:buNone/>
            </a:pPr>
            <a:endParaRPr>
              <a:latin typeface="Lato"/>
              <a:ea typeface="Lato"/>
              <a:cs typeface="Lato"/>
              <a:sym typeface="Lato"/>
            </a:endParaRPr>
          </a:p>
        </p:txBody>
      </p:sp>
      <p:pic>
        <p:nvPicPr>
          <p:cNvPr id="250" name="Google Shape;250;p38"/>
          <p:cNvPicPr preferRelativeResize="0"/>
          <p:nvPr/>
        </p:nvPicPr>
        <p:blipFill rotWithShape="1">
          <a:blip r:embed="rId3">
            <a:alphaModFix/>
          </a:blip>
          <a:srcRect t="3966"/>
          <a:stretch/>
        </p:blipFill>
        <p:spPr>
          <a:xfrm>
            <a:off x="270950" y="710100"/>
            <a:ext cx="4194900" cy="4363325"/>
          </a:xfrm>
          <a:prstGeom prst="rect">
            <a:avLst/>
          </a:prstGeom>
          <a:noFill/>
          <a:ln>
            <a:noFill/>
          </a:ln>
        </p:spPr>
      </p:pic>
      <p:pic>
        <p:nvPicPr>
          <p:cNvPr id="251" name="Google Shape;251;p38"/>
          <p:cNvPicPr preferRelativeResize="0"/>
          <p:nvPr/>
        </p:nvPicPr>
        <p:blipFill rotWithShape="1">
          <a:blip r:embed="rId4">
            <a:alphaModFix/>
          </a:blip>
          <a:srcRect t="3549"/>
          <a:stretch/>
        </p:blipFill>
        <p:spPr>
          <a:xfrm>
            <a:off x="4572000" y="710100"/>
            <a:ext cx="4271926" cy="4462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p:txBody>
      </p:sp>
      <p:sp>
        <p:nvSpPr>
          <p:cNvPr id="257" name="Google Shape;257;p39"/>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58" name="Google Shape;258;p39"/>
          <p:cNvPicPr preferRelativeResize="0"/>
          <p:nvPr/>
        </p:nvPicPr>
        <p:blipFill>
          <a:blip r:embed="rId3">
            <a:alphaModFix/>
          </a:blip>
          <a:stretch>
            <a:fillRect/>
          </a:stretch>
        </p:blipFill>
        <p:spPr>
          <a:xfrm>
            <a:off x="453150" y="509075"/>
            <a:ext cx="4278975" cy="4634424"/>
          </a:xfrm>
          <a:prstGeom prst="rect">
            <a:avLst/>
          </a:prstGeom>
          <a:noFill/>
          <a:ln>
            <a:noFill/>
          </a:ln>
        </p:spPr>
      </p:pic>
      <p:sp>
        <p:nvSpPr>
          <p:cNvPr id="259" name="Google Shape;259;p39"/>
          <p:cNvSpPr txBox="1"/>
          <p:nvPr/>
        </p:nvSpPr>
        <p:spPr>
          <a:xfrm>
            <a:off x="481175" y="65400"/>
            <a:ext cx="47091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Lato"/>
                <a:ea typeface="Lato"/>
                <a:cs typeface="Lato"/>
                <a:sym typeface="Lato"/>
              </a:rPr>
              <a:t>Test Step 05:</a:t>
            </a:r>
            <a:r>
              <a:rPr lang="en">
                <a:latin typeface="Lato"/>
                <a:ea typeface="Lato"/>
                <a:cs typeface="Lato"/>
                <a:sym typeface="Lato"/>
              </a:rPr>
              <a:t> </a:t>
            </a:r>
            <a:r>
              <a:rPr lang="en" sz="1300" b="1"/>
              <a:t> </a:t>
            </a:r>
            <a:r>
              <a:rPr lang="en" sz="1600"/>
              <a:t>View the identified issues</a:t>
            </a:r>
            <a:endParaRPr sz="1600"/>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65" name="Google Shape;265;p40"/>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66" name="Google Shape;266;p40"/>
          <p:cNvSpPr txBox="1"/>
          <p:nvPr/>
        </p:nvSpPr>
        <p:spPr>
          <a:xfrm>
            <a:off x="729625" y="0"/>
            <a:ext cx="4232400" cy="2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Generating a Report</a:t>
            </a:r>
            <a:endParaRPr>
              <a:latin typeface="Lato"/>
              <a:ea typeface="Lato"/>
              <a:cs typeface="Lato"/>
              <a:sym typeface="Lato"/>
            </a:endParaRPr>
          </a:p>
        </p:txBody>
      </p:sp>
      <p:sp>
        <p:nvSpPr>
          <p:cNvPr id="267" name="Google Shape;267;p40"/>
          <p:cNvSpPr txBox="1"/>
          <p:nvPr/>
        </p:nvSpPr>
        <p:spPr>
          <a:xfrm>
            <a:off x="2523525" y="70075"/>
            <a:ext cx="2929200" cy="2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Step 1:</a:t>
            </a:r>
            <a:r>
              <a:rPr lang="en" sz="1300" b="1"/>
              <a:t>Select the relevant issues</a:t>
            </a:r>
            <a:endParaRPr sz="1300" b="1"/>
          </a:p>
          <a:p>
            <a:pPr marL="0" lvl="0" indent="0" algn="l" rtl="0">
              <a:spcBef>
                <a:spcPts val="0"/>
              </a:spcBef>
              <a:spcAft>
                <a:spcPts val="0"/>
              </a:spcAft>
              <a:buNone/>
            </a:pPr>
            <a:endParaRPr>
              <a:latin typeface="Lato"/>
              <a:ea typeface="Lato"/>
              <a:cs typeface="Lato"/>
              <a:sym typeface="Lato"/>
            </a:endParaRPr>
          </a:p>
        </p:txBody>
      </p:sp>
      <p:pic>
        <p:nvPicPr>
          <p:cNvPr id="268" name="Google Shape;268;p40"/>
          <p:cNvPicPr preferRelativeResize="0"/>
          <p:nvPr/>
        </p:nvPicPr>
        <p:blipFill>
          <a:blip r:embed="rId3">
            <a:alphaModFix/>
          </a:blip>
          <a:stretch>
            <a:fillRect/>
          </a:stretch>
        </p:blipFill>
        <p:spPr>
          <a:xfrm>
            <a:off x="729625" y="499950"/>
            <a:ext cx="6696026" cy="45867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74" name="Google Shape;274;p41"/>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75" name="Google Shape;275;p41"/>
          <p:cNvSpPr txBox="1"/>
          <p:nvPr/>
        </p:nvSpPr>
        <p:spPr>
          <a:xfrm>
            <a:off x="729450" y="65400"/>
            <a:ext cx="5311800" cy="35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a:t>Step 2: Configure the report options</a:t>
            </a:r>
            <a:endParaRPr sz="1300" b="1"/>
          </a:p>
          <a:p>
            <a:pPr marL="0" lvl="0" indent="0" algn="l" rtl="0">
              <a:spcBef>
                <a:spcPts val="400"/>
              </a:spcBef>
              <a:spcAft>
                <a:spcPts val="0"/>
              </a:spcAft>
              <a:buNone/>
            </a:pPr>
            <a:endParaRPr>
              <a:latin typeface="Lato"/>
              <a:ea typeface="Lato"/>
              <a:cs typeface="Lato"/>
              <a:sym typeface="Lato"/>
            </a:endParaRPr>
          </a:p>
        </p:txBody>
      </p:sp>
      <p:pic>
        <p:nvPicPr>
          <p:cNvPr id="276" name="Google Shape;276;p41"/>
          <p:cNvPicPr preferRelativeResize="0"/>
          <p:nvPr/>
        </p:nvPicPr>
        <p:blipFill rotWithShape="1">
          <a:blip r:embed="rId3">
            <a:alphaModFix/>
          </a:blip>
          <a:srcRect l="1120" r="-1120"/>
          <a:stretch/>
        </p:blipFill>
        <p:spPr>
          <a:xfrm>
            <a:off x="0" y="875975"/>
            <a:ext cx="4320325" cy="3812150"/>
          </a:xfrm>
          <a:prstGeom prst="rect">
            <a:avLst/>
          </a:prstGeom>
          <a:noFill/>
          <a:ln>
            <a:noFill/>
          </a:ln>
        </p:spPr>
      </p:pic>
      <p:pic>
        <p:nvPicPr>
          <p:cNvPr id="277" name="Google Shape;277;p41"/>
          <p:cNvPicPr preferRelativeResize="0"/>
          <p:nvPr/>
        </p:nvPicPr>
        <p:blipFill>
          <a:blip r:embed="rId4">
            <a:alphaModFix/>
          </a:blip>
          <a:stretch>
            <a:fillRect/>
          </a:stretch>
        </p:blipFill>
        <p:spPr>
          <a:xfrm>
            <a:off x="4478025" y="875999"/>
            <a:ext cx="4320325" cy="3812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83" name="Google Shape;283;p4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84" name="Google Shape;284;p42"/>
          <p:cNvPicPr preferRelativeResize="0"/>
          <p:nvPr/>
        </p:nvPicPr>
        <p:blipFill>
          <a:blip r:embed="rId3">
            <a:alphaModFix/>
          </a:blip>
          <a:stretch>
            <a:fillRect/>
          </a:stretch>
        </p:blipFill>
        <p:spPr>
          <a:xfrm>
            <a:off x="140150" y="969532"/>
            <a:ext cx="4431849" cy="3910518"/>
          </a:xfrm>
          <a:prstGeom prst="rect">
            <a:avLst/>
          </a:prstGeom>
          <a:noFill/>
          <a:ln>
            <a:noFill/>
          </a:ln>
        </p:spPr>
      </p:pic>
      <p:pic>
        <p:nvPicPr>
          <p:cNvPr id="285" name="Google Shape;285;p42"/>
          <p:cNvPicPr preferRelativeResize="0"/>
          <p:nvPr/>
        </p:nvPicPr>
        <p:blipFill>
          <a:blip r:embed="rId4">
            <a:alphaModFix/>
          </a:blip>
          <a:stretch>
            <a:fillRect/>
          </a:stretch>
        </p:blipFill>
        <p:spPr>
          <a:xfrm>
            <a:off x="4679650" y="1017025"/>
            <a:ext cx="4324199" cy="3815525"/>
          </a:xfrm>
          <a:prstGeom prst="rect">
            <a:avLst/>
          </a:prstGeom>
          <a:noFill/>
          <a:ln>
            <a:noFill/>
          </a:ln>
        </p:spPr>
      </p:pic>
      <p:sp>
        <p:nvSpPr>
          <p:cNvPr id="286" name="Google Shape;286;p42"/>
          <p:cNvSpPr txBox="1"/>
          <p:nvPr/>
        </p:nvSpPr>
        <p:spPr>
          <a:xfrm>
            <a:off x="729450" y="65400"/>
            <a:ext cx="5311800" cy="35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a:t>Step 2: Configure the report options</a:t>
            </a:r>
            <a:endParaRPr sz="1300" b="1"/>
          </a:p>
          <a:p>
            <a:pPr marL="0" lvl="0" indent="0" algn="l" rtl="0">
              <a:spcBef>
                <a:spcPts val="400"/>
              </a:spcBef>
              <a:spcAft>
                <a:spcPts val="0"/>
              </a:spcAft>
              <a:buNone/>
            </a:pP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ctrTitle"/>
          </p:nvPr>
        </p:nvSpPr>
        <p:spPr>
          <a:xfrm>
            <a:off x="813575" y="1251000"/>
            <a:ext cx="7688100" cy="115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5100"/>
              <a:t>PROXY</a:t>
            </a:r>
            <a:endParaRPr sz="5100"/>
          </a:p>
        </p:txBody>
      </p:sp>
      <p:sp>
        <p:nvSpPr>
          <p:cNvPr id="105" name="Google Shape;105;p16"/>
          <p:cNvSpPr txBox="1">
            <a:spLocks noGrp="1"/>
          </p:cNvSpPr>
          <p:nvPr>
            <p:ph type="subTitle" idx="1"/>
          </p:nvPr>
        </p:nvSpPr>
        <p:spPr>
          <a:xfrm>
            <a:off x="729625" y="2111600"/>
            <a:ext cx="7688100" cy="160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2"/>
                </a:solidFill>
                <a:highlight>
                  <a:schemeClr val="lt2"/>
                </a:highlight>
              </a:rPr>
              <a:t>Burp Proxy operates as a web proxy server between the browser and target applications. It enables  intercept, inspect, and modify traffic that passes in both directions.        </a:t>
            </a:r>
            <a:endParaRPr>
              <a:solidFill>
                <a:schemeClr val="dk2"/>
              </a:solidFill>
              <a:highlight>
                <a:schemeClr val="lt2"/>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92" name="Google Shape;292;p4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93" name="Google Shape;293;p43"/>
          <p:cNvPicPr preferRelativeResize="0"/>
          <p:nvPr/>
        </p:nvPicPr>
        <p:blipFill>
          <a:blip r:embed="rId3">
            <a:alphaModFix/>
          </a:blip>
          <a:stretch>
            <a:fillRect/>
          </a:stretch>
        </p:blipFill>
        <p:spPr>
          <a:xfrm>
            <a:off x="1588375" y="562252"/>
            <a:ext cx="5192032" cy="4581249"/>
          </a:xfrm>
          <a:prstGeom prst="rect">
            <a:avLst/>
          </a:prstGeom>
          <a:noFill/>
          <a:ln>
            <a:noFill/>
          </a:ln>
        </p:spPr>
      </p:pic>
      <p:sp>
        <p:nvSpPr>
          <p:cNvPr id="294" name="Google Shape;294;p43"/>
          <p:cNvSpPr txBox="1"/>
          <p:nvPr/>
        </p:nvSpPr>
        <p:spPr>
          <a:xfrm>
            <a:off x="729450" y="65400"/>
            <a:ext cx="5311800" cy="35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a:t>Step 2: Configure the report options</a:t>
            </a:r>
            <a:endParaRPr sz="1300" b="1"/>
          </a:p>
          <a:p>
            <a:pPr marL="0" lvl="0" indent="0" algn="l" rtl="0">
              <a:spcBef>
                <a:spcPts val="400"/>
              </a:spcBef>
              <a:spcAft>
                <a:spcPts val="0"/>
              </a:spcAft>
              <a:buNone/>
            </a:pP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00" name="Google Shape;300;p44"/>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01" name="Google Shape;301;p44"/>
          <p:cNvPicPr preferRelativeResize="0"/>
          <p:nvPr/>
        </p:nvPicPr>
        <p:blipFill>
          <a:blip r:embed="rId3">
            <a:alphaModFix/>
          </a:blip>
          <a:stretch>
            <a:fillRect/>
          </a:stretch>
        </p:blipFill>
        <p:spPr>
          <a:xfrm>
            <a:off x="678153" y="294300"/>
            <a:ext cx="7787693" cy="5143500"/>
          </a:xfrm>
          <a:prstGeom prst="rect">
            <a:avLst/>
          </a:prstGeom>
          <a:noFill/>
          <a:ln>
            <a:noFill/>
          </a:ln>
        </p:spPr>
      </p:pic>
      <p:sp>
        <p:nvSpPr>
          <p:cNvPr id="302" name="Google Shape;302;p44"/>
          <p:cNvSpPr txBox="1"/>
          <p:nvPr/>
        </p:nvSpPr>
        <p:spPr>
          <a:xfrm>
            <a:off x="729450" y="65400"/>
            <a:ext cx="5311800" cy="35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a:t>Step 3: Generating a Report</a:t>
            </a:r>
            <a:endParaRPr sz="1300" b="1"/>
          </a:p>
          <a:p>
            <a:pPr marL="0" lvl="0" indent="0" algn="l" rtl="0">
              <a:spcBef>
                <a:spcPts val="400"/>
              </a:spcBef>
              <a:spcAft>
                <a:spcPts val="0"/>
              </a:spcAft>
              <a:buNone/>
            </a:pP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subTitle" idx="1"/>
          </p:nvPr>
        </p:nvSpPr>
        <p:spPr>
          <a:xfrm>
            <a:off x="775502" y="51005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Observation/ Result:</a:t>
            </a:r>
            <a:endParaRPr b="1"/>
          </a:p>
        </p:txBody>
      </p:sp>
      <p:sp>
        <p:nvSpPr>
          <p:cNvPr id="308" name="Google Shape;308;p45"/>
          <p:cNvSpPr txBox="1"/>
          <p:nvPr/>
        </p:nvSpPr>
        <p:spPr>
          <a:xfrm>
            <a:off x="775500" y="1396825"/>
            <a:ext cx="7357800" cy="31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74151"/>
                </a:solidFill>
                <a:highlight>
                  <a:schemeClr val="lt2"/>
                </a:highlight>
                <a:latin typeface="Roboto"/>
                <a:ea typeface="Roboto"/>
                <a:cs typeface="Roboto"/>
                <a:sym typeface="Roboto"/>
              </a:rPr>
              <a:t>The scanner  identifies potential vulnerabilities such as SQL injection, Cross-Site Scripting (XSS), Cross-Site Request Forgery (CSRF),Client Side Templete Injection.</a:t>
            </a:r>
            <a:endParaRPr sz="1500">
              <a:solidFill>
                <a:srgbClr val="374151"/>
              </a:solidFill>
              <a:highlight>
                <a:schemeClr val="lt2"/>
              </a:highlight>
              <a:latin typeface="Roboto"/>
              <a:ea typeface="Roboto"/>
              <a:cs typeface="Roboto"/>
              <a:sym typeface="Roboto"/>
            </a:endParaRPr>
          </a:p>
          <a:p>
            <a:pPr marL="0" lvl="0" indent="0" algn="l" rtl="0">
              <a:spcBef>
                <a:spcPts val="0"/>
              </a:spcBef>
              <a:spcAft>
                <a:spcPts val="0"/>
              </a:spcAft>
              <a:buNone/>
            </a:pPr>
            <a:r>
              <a:rPr lang="en" sz="1500">
                <a:solidFill>
                  <a:srgbClr val="374151"/>
                </a:solidFill>
                <a:highlight>
                  <a:schemeClr val="lt2"/>
                </a:highlight>
                <a:latin typeface="Roboto"/>
                <a:ea typeface="Roboto"/>
                <a:cs typeface="Roboto"/>
                <a:sym typeface="Roboto"/>
              </a:rPr>
              <a:t>A list of identified vulnerabilities with details such as severity, affected URLs, and potential impact.The spider crawls the web application and identifies various pages and endpoints.The scanner gathers information about the web application, including its technology stack, server version, cookies, headers, etc.</a:t>
            </a:r>
            <a:endParaRPr sz="1500">
              <a:solidFill>
                <a:srgbClr val="374151"/>
              </a:solidFill>
              <a:highlight>
                <a:schemeClr val="lt2"/>
              </a:highlight>
              <a:latin typeface="Roboto"/>
              <a:ea typeface="Roboto"/>
              <a:cs typeface="Roboto"/>
              <a:sym typeface="Roboto"/>
            </a:endParaRPr>
          </a:p>
          <a:p>
            <a:pPr marL="0" lvl="0" indent="0" algn="l" rtl="0">
              <a:spcBef>
                <a:spcPts val="0"/>
              </a:spcBef>
              <a:spcAft>
                <a:spcPts val="0"/>
              </a:spcAft>
              <a:buNone/>
            </a:pPr>
            <a:endParaRPr sz="1500">
              <a:solidFill>
                <a:srgbClr val="374151"/>
              </a:solidFill>
              <a:highlight>
                <a:schemeClr val="lt2"/>
              </a:highlight>
              <a:latin typeface="Roboto"/>
              <a:ea typeface="Roboto"/>
              <a:cs typeface="Roboto"/>
              <a:sym typeface="Roboto"/>
            </a:endParaRPr>
          </a:p>
          <a:p>
            <a:pPr marL="0" lvl="0" indent="0" algn="l" rtl="0">
              <a:spcBef>
                <a:spcPts val="0"/>
              </a:spcBef>
              <a:spcAft>
                <a:spcPts val="0"/>
              </a:spcAft>
              <a:buNone/>
            </a:pPr>
            <a:r>
              <a:rPr lang="en" sz="1500">
                <a:solidFill>
                  <a:srgbClr val="374151"/>
                </a:solidFill>
                <a:highlight>
                  <a:schemeClr val="lt2"/>
                </a:highlight>
                <a:latin typeface="Roboto"/>
                <a:ea typeface="Roboto"/>
                <a:cs typeface="Roboto"/>
                <a:sym typeface="Roboto"/>
              </a:rPr>
              <a:t>Then Generating a Report.The Report provides a comprehensive overview of the findings and observations during the scanning process.</a:t>
            </a:r>
            <a:endParaRPr sz="1500">
              <a:solidFill>
                <a:srgbClr val="374151"/>
              </a:solidFill>
              <a:highlight>
                <a:schemeClr val="lt2"/>
              </a:highlight>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txBox="1">
            <a:spLocks noGrp="1"/>
          </p:cNvSpPr>
          <p:nvPr>
            <p:ph type="ctrTitle"/>
          </p:nvPr>
        </p:nvSpPr>
        <p:spPr>
          <a:xfrm>
            <a:off x="2481325" y="1180475"/>
            <a:ext cx="3213300" cy="87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INTRUDER</a:t>
            </a:r>
            <a:endParaRPr/>
          </a:p>
        </p:txBody>
      </p:sp>
      <p:sp>
        <p:nvSpPr>
          <p:cNvPr id="314" name="Google Shape;314;p46"/>
          <p:cNvSpPr txBox="1">
            <a:spLocks noGrp="1"/>
          </p:cNvSpPr>
          <p:nvPr>
            <p:ph type="subTitle" idx="1"/>
          </p:nvPr>
        </p:nvSpPr>
        <p:spPr>
          <a:xfrm>
            <a:off x="729625" y="2055575"/>
            <a:ext cx="7688100" cy="165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2"/>
                </a:solidFill>
                <a:highlight>
                  <a:schemeClr val="lt2"/>
                </a:highlight>
              </a:rPr>
              <a:t>Burp Intruder is a tool for automating customized attacks against web applications. It enables you to configure attacks that send the same HTTP request over and over again, inserting different payloads into predefined positions each time.         </a:t>
            </a:r>
            <a:endParaRPr>
              <a:solidFill>
                <a:schemeClr val="dk2"/>
              </a:solidFill>
              <a:highlight>
                <a:schemeClr val="lt2"/>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20" name="Google Shape;320;p4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21" name="Google Shape;321;p47"/>
          <p:cNvSpPr txBox="1"/>
          <p:nvPr/>
        </p:nvSpPr>
        <p:spPr>
          <a:xfrm>
            <a:off x="691400" y="93425"/>
            <a:ext cx="4442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Experiment Design: (Setup)</a:t>
            </a:r>
            <a:endParaRPr>
              <a:latin typeface="Lato"/>
              <a:ea typeface="Lato"/>
              <a:cs typeface="Lato"/>
              <a:sym typeface="Lato"/>
            </a:endParaRPr>
          </a:p>
        </p:txBody>
      </p:sp>
      <p:pic>
        <p:nvPicPr>
          <p:cNvPr id="322" name="Google Shape;322;p47"/>
          <p:cNvPicPr preferRelativeResize="0"/>
          <p:nvPr/>
        </p:nvPicPr>
        <p:blipFill>
          <a:blip r:embed="rId3">
            <a:alphaModFix/>
          </a:blip>
          <a:stretch>
            <a:fillRect/>
          </a:stretch>
        </p:blipFill>
        <p:spPr>
          <a:xfrm>
            <a:off x="91275" y="459875"/>
            <a:ext cx="8326450" cy="4683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p:nvPr/>
        </p:nvSpPr>
        <p:spPr>
          <a:xfrm>
            <a:off x="729625" y="668050"/>
            <a:ext cx="47091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Lato"/>
                <a:ea typeface="Lato"/>
                <a:cs typeface="Lato"/>
                <a:sym typeface="Lato"/>
              </a:rPr>
              <a:t>Test Selection</a:t>
            </a:r>
            <a:endParaRPr sz="1900" b="1">
              <a:latin typeface="Lato"/>
              <a:ea typeface="Lato"/>
              <a:cs typeface="Lato"/>
              <a:sym typeface="Lato"/>
            </a:endParaRPr>
          </a:p>
        </p:txBody>
      </p:sp>
      <p:sp>
        <p:nvSpPr>
          <p:cNvPr id="328" name="Google Shape;328;p48"/>
          <p:cNvSpPr txBox="1"/>
          <p:nvPr/>
        </p:nvSpPr>
        <p:spPr>
          <a:xfrm>
            <a:off x="831550" y="1747200"/>
            <a:ext cx="3882300" cy="1149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AutoNum type="arabicPeriod"/>
            </a:pPr>
            <a:r>
              <a:rPr lang="en">
                <a:latin typeface="Lato"/>
                <a:ea typeface="Lato"/>
                <a:cs typeface="Lato"/>
                <a:sym typeface="Lato"/>
              </a:rPr>
              <a:t>Sniper attack and Brute Forces</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34" name="Google Shape;334;p49"/>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35" name="Google Shape;335;p49"/>
          <p:cNvSpPr txBox="1"/>
          <p:nvPr/>
        </p:nvSpPr>
        <p:spPr>
          <a:xfrm>
            <a:off x="817550" y="121475"/>
            <a:ext cx="32796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Test Step 01 : Try to log in</a:t>
            </a:r>
            <a:endParaRPr b="1">
              <a:latin typeface="Lato"/>
              <a:ea typeface="Lato"/>
              <a:cs typeface="Lato"/>
              <a:sym typeface="Lato"/>
            </a:endParaRPr>
          </a:p>
        </p:txBody>
      </p:sp>
      <p:pic>
        <p:nvPicPr>
          <p:cNvPr id="336" name="Google Shape;336;p49"/>
          <p:cNvPicPr preferRelativeResize="0"/>
          <p:nvPr/>
        </p:nvPicPr>
        <p:blipFill rotWithShape="1">
          <a:blip r:embed="rId3">
            <a:alphaModFix/>
          </a:blip>
          <a:srcRect t="-2630" r="48461" b="2629"/>
          <a:stretch/>
        </p:blipFill>
        <p:spPr>
          <a:xfrm>
            <a:off x="4870575" y="915475"/>
            <a:ext cx="3809374" cy="3200400"/>
          </a:xfrm>
          <a:prstGeom prst="rect">
            <a:avLst/>
          </a:prstGeom>
          <a:noFill/>
          <a:ln>
            <a:noFill/>
          </a:ln>
        </p:spPr>
      </p:pic>
      <p:pic>
        <p:nvPicPr>
          <p:cNvPr id="337" name="Google Shape;337;p49"/>
          <p:cNvPicPr preferRelativeResize="0"/>
          <p:nvPr/>
        </p:nvPicPr>
        <p:blipFill rotWithShape="1">
          <a:blip r:embed="rId4">
            <a:alphaModFix/>
          </a:blip>
          <a:srcRect r="47134"/>
          <a:stretch/>
        </p:blipFill>
        <p:spPr>
          <a:xfrm>
            <a:off x="876300" y="971550"/>
            <a:ext cx="3907474" cy="3200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p:nvPr/>
        </p:nvSpPr>
        <p:spPr>
          <a:xfrm>
            <a:off x="789500" y="696075"/>
            <a:ext cx="6082500" cy="4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Step 02 : Find the </a:t>
            </a:r>
            <a:r>
              <a:rPr lang="en" sz="1100">
                <a:solidFill>
                  <a:srgbClr val="188038"/>
                </a:solidFill>
                <a:latin typeface="Roboto Mono"/>
                <a:ea typeface="Roboto Mono"/>
                <a:cs typeface="Roboto Mono"/>
                <a:sym typeface="Roboto Mono"/>
              </a:rPr>
              <a:t>POST /login</a:t>
            </a:r>
            <a:endParaRPr>
              <a:latin typeface="Lato"/>
              <a:ea typeface="Lato"/>
              <a:cs typeface="Lato"/>
              <a:sym typeface="Lato"/>
            </a:endParaRPr>
          </a:p>
        </p:txBody>
      </p:sp>
      <p:sp>
        <p:nvSpPr>
          <p:cNvPr id="343" name="Google Shape;343;p50"/>
          <p:cNvSpPr txBox="1"/>
          <p:nvPr/>
        </p:nvSpPr>
        <p:spPr>
          <a:xfrm>
            <a:off x="789500" y="1354775"/>
            <a:ext cx="64950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Step 03: Right click on the POST/ Login and send to the intruder.</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Step 04: Set the payload Position.</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pic>
        <p:nvPicPr>
          <p:cNvPr id="344" name="Google Shape;344;p50"/>
          <p:cNvPicPr preferRelativeResize="0"/>
          <p:nvPr/>
        </p:nvPicPr>
        <p:blipFill>
          <a:blip r:embed="rId3">
            <a:alphaModFix/>
          </a:blip>
          <a:stretch>
            <a:fillRect/>
          </a:stretch>
        </p:blipFill>
        <p:spPr>
          <a:xfrm>
            <a:off x="789500" y="2013575"/>
            <a:ext cx="4581284" cy="2825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50" name="Google Shape;350;p51"/>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51" name="Google Shape;351;p51"/>
          <p:cNvSpPr txBox="1"/>
          <p:nvPr/>
        </p:nvSpPr>
        <p:spPr>
          <a:xfrm>
            <a:off x="645525" y="0"/>
            <a:ext cx="41064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Step 05: Select The Attack Type</a:t>
            </a:r>
            <a:endParaRPr b="1">
              <a:latin typeface="Lato"/>
              <a:ea typeface="Lato"/>
              <a:cs typeface="Lato"/>
              <a:sym typeface="Lato"/>
            </a:endParaRPr>
          </a:p>
        </p:txBody>
      </p:sp>
      <p:pic>
        <p:nvPicPr>
          <p:cNvPr id="352" name="Google Shape;352;p51"/>
          <p:cNvPicPr preferRelativeResize="0"/>
          <p:nvPr/>
        </p:nvPicPr>
        <p:blipFill>
          <a:blip r:embed="rId3">
            <a:alphaModFix/>
          </a:blip>
          <a:stretch>
            <a:fillRect/>
          </a:stretch>
        </p:blipFill>
        <p:spPr>
          <a:xfrm>
            <a:off x="95250" y="800100"/>
            <a:ext cx="8953500" cy="3543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58" name="Google Shape;358;p5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59" name="Google Shape;359;p52"/>
          <p:cNvSpPr txBox="1"/>
          <p:nvPr/>
        </p:nvSpPr>
        <p:spPr>
          <a:xfrm>
            <a:off x="645525" y="0"/>
            <a:ext cx="41064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Step 06: Add the payloads</a:t>
            </a:r>
            <a:endParaRPr b="1">
              <a:latin typeface="Lato"/>
              <a:ea typeface="Lato"/>
              <a:cs typeface="Lato"/>
              <a:sym typeface="Lato"/>
            </a:endParaRPr>
          </a:p>
        </p:txBody>
      </p:sp>
      <p:pic>
        <p:nvPicPr>
          <p:cNvPr id="360" name="Google Shape;360;p52"/>
          <p:cNvPicPr preferRelativeResize="0"/>
          <p:nvPr/>
        </p:nvPicPr>
        <p:blipFill>
          <a:blip r:embed="rId3">
            <a:alphaModFix/>
          </a:blip>
          <a:stretch>
            <a:fillRect/>
          </a:stretch>
        </p:blipFill>
        <p:spPr>
          <a:xfrm>
            <a:off x="729450" y="474000"/>
            <a:ext cx="7572150" cy="4669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a:off x="727950" y="571475"/>
            <a:ext cx="7688100" cy="444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a:t>Experiment Design</a:t>
            </a:r>
            <a:endParaRPr sz="2200"/>
          </a:p>
        </p:txBody>
      </p:sp>
      <p:sp>
        <p:nvSpPr>
          <p:cNvPr id="111" name="Google Shape;111;p17"/>
          <p:cNvSpPr txBox="1">
            <a:spLocks noGrp="1"/>
          </p:cNvSpPr>
          <p:nvPr>
            <p:ph type="subTitle" idx="1"/>
          </p:nvPr>
        </p:nvSpPr>
        <p:spPr>
          <a:xfrm>
            <a:off x="727950" y="1327200"/>
            <a:ext cx="7688100" cy="347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Proxy Setup:</a:t>
            </a:r>
            <a:endParaRPr u="sng"/>
          </a:p>
        </p:txBody>
      </p:sp>
      <p:pic>
        <p:nvPicPr>
          <p:cNvPr id="112" name="Google Shape;112;p17"/>
          <p:cNvPicPr preferRelativeResize="0"/>
          <p:nvPr/>
        </p:nvPicPr>
        <p:blipFill>
          <a:blip r:embed="rId3">
            <a:alphaModFix/>
          </a:blip>
          <a:stretch>
            <a:fillRect/>
          </a:stretch>
        </p:blipFill>
        <p:spPr>
          <a:xfrm>
            <a:off x="883225" y="1922321"/>
            <a:ext cx="5894475" cy="1030658"/>
          </a:xfrm>
          <a:prstGeom prst="rect">
            <a:avLst/>
          </a:prstGeom>
          <a:noFill/>
          <a:ln>
            <a:noFill/>
          </a:ln>
        </p:spPr>
      </p:pic>
      <p:pic>
        <p:nvPicPr>
          <p:cNvPr id="113" name="Google Shape;113;p17"/>
          <p:cNvPicPr preferRelativeResize="0"/>
          <p:nvPr/>
        </p:nvPicPr>
        <p:blipFill>
          <a:blip r:embed="rId4">
            <a:alphaModFix/>
          </a:blip>
          <a:stretch>
            <a:fillRect/>
          </a:stretch>
        </p:blipFill>
        <p:spPr>
          <a:xfrm>
            <a:off x="883213" y="3248546"/>
            <a:ext cx="5894475" cy="10306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66" name="Google Shape;366;p5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67" name="Google Shape;367;p53"/>
          <p:cNvSpPr txBox="1"/>
          <p:nvPr/>
        </p:nvSpPr>
        <p:spPr>
          <a:xfrm>
            <a:off x="0" y="-84100"/>
            <a:ext cx="41064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Step 07: Start the Attack</a:t>
            </a:r>
            <a:endParaRPr b="1">
              <a:latin typeface="Lato"/>
              <a:ea typeface="Lato"/>
              <a:cs typeface="Lato"/>
              <a:sym typeface="Lato"/>
            </a:endParaRPr>
          </a:p>
        </p:txBody>
      </p:sp>
      <p:pic>
        <p:nvPicPr>
          <p:cNvPr id="368" name="Google Shape;368;p53"/>
          <p:cNvPicPr preferRelativeResize="0"/>
          <p:nvPr/>
        </p:nvPicPr>
        <p:blipFill>
          <a:blip r:embed="rId3">
            <a:alphaModFix/>
          </a:blip>
          <a:stretch>
            <a:fillRect/>
          </a:stretch>
        </p:blipFill>
        <p:spPr>
          <a:xfrm>
            <a:off x="117575" y="286975"/>
            <a:ext cx="8572500" cy="4933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74" name="Google Shape;374;p54"/>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75" name="Google Shape;375;p54"/>
          <p:cNvSpPr txBox="1"/>
          <p:nvPr/>
        </p:nvSpPr>
        <p:spPr>
          <a:xfrm>
            <a:off x="476825" y="65425"/>
            <a:ext cx="3896100" cy="43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400"/>
              </a:spcAft>
              <a:buNone/>
            </a:pPr>
            <a:r>
              <a:rPr lang="en" sz="1300" b="1"/>
              <a:t>Step 08: Look for any irregular responses</a:t>
            </a:r>
            <a:endParaRPr sz="1300" b="1"/>
          </a:p>
        </p:txBody>
      </p:sp>
      <p:pic>
        <p:nvPicPr>
          <p:cNvPr id="376" name="Google Shape;376;p54"/>
          <p:cNvPicPr preferRelativeResize="0"/>
          <p:nvPr/>
        </p:nvPicPr>
        <p:blipFill>
          <a:blip r:embed="rId3">
            <a:alphaModFix/>
          </a:blip>
          <a:stretch>
            <a:fillRect/>
          </a:stretch>
        </p:blipFill>
        <p:spPr>
          <a:xfrm>
            <a:off x="285750" y="1243013"/>
            <a:ext cx="8572500" cy="2657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82" name="Google Shape;382;p5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83" name="Google Shape;383;p55"/>
          <p:cNvSpPr txBox="1"/>
          <p:nvPr/>
        </p:nvSpPr>
        <p:spPr>
          <a:xfrm>
            <a:off x="313000" y="135475"/>
            <a:ext cx="56061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Step 09: Study the Response</a:t>
            </a:r>
            <a:endParaRPr>
              <a:latin typeface="Lato"/>
              <a:ea typeface="Lato"/>
              <a:cs typeface="Lato"/>
              <a:sym typeface="Lato"/>
            </a:endParaRPr>
          </a:p>
        </p:txBody>
      </p:sp>
      <p:sp>
        <p:nvSpPr>
          <p:cNvPr id="384" name="Google Shape;384;p55"/>
          <p:cNvSpPr txBox="1"/>
          <p:nvPr/>
        </p:nvSpPr>
        <p:spPr>
          <a:xfrm>
            <a:off x="5638700" y="724100"/>
            <a:ext cx="35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85" name="Google Shape;385;p55"/>
          <p:cNvPicPr preferRelativeResize="0"/>
          <p:nvPr/>
        </p:nvPicPr>
        <p:blipFill>
          <a:blip r:embed="rId3">
            <a:alphaModFix/>
          </a:blip>
          <a:stretch>
            <a:fillRect/>
          </a:stretch>
        </p:blipFill>
        <p:spPr>
          <a:xfrm>
            <a:off x="375350" y="471775"/>
            <a:ext cx="8042375" cy="4557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p:nvPr/>
        </p:nvSpPr>
        <p:spPr>
          <a:xfrm>
            <a:off x="0" y="0"/>
            <a:ext cx="527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Step 10 : Now Brute Force the Password</a:t>
            </a:r>
            <a:endParaRPr>
              <a:latin typeface="Lato"/>
              <a:ea typeface="Lato"/>
              <a:cs typeface="Lato"/>
              <a:sym typeface="Lato"/>
            </a:endParaRPr>
          </a:p>
        </p:txBody>
      </p:sp>
      <p:pic>
        <p:nvPicPr>
          <p:cNvPr id="391" name="Google Shape;391;p56"/>
          <p:cNvPicPr preferRelativeResize="0"/>
          <p:nvPr/>
        </p:nvPicPr>
        <p:blipFill>
          <a:blip r:embed="rId3">
            <a:alphaModFix/>
          </a:blip>
          <a:stretch>
            <a:fillRect/>
          </a:stretch>
        </p:blipFill>
        <p:spPr>
          <a:xfrm>
            <a:off x="544825" y="566600"/>
            <a:ext cx="6108028" cy="4438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97" name="Google Shape;397;p5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98" name="Google Shape;398;p57"/>
          <p:cNvPicPr preferRelativeResize="0"/>
          <p:nvPr/>
        </p:nvPicPr>
        <p:blipFill>
          <a:blip r:embed="rId3">
            <a:alphaModFix/>
          </a:blip>
          <a:stretch>
            <a:fillRect/>
          </a:stretch>
        </p:blipFill>
        <p:spPr>
          <a:xfrm>
            <a:off x="427800" y="859425"/>
            <a:ext cx="7391400" cy="3200400"/>
          </a:xfrm>
          <a:prstGeom prst="rect">
            <a:avLst/>
          </a:prstGeom>
          <a:noFill/>
          <a:ln>
            <a:noFill/>
          </a:ln>
        </p:spPr>
      </p:pic>
      <p:sp>
        <p:nvSpPr>
          <p:cNvPr id="399" name="Google Shape;399;p57"/>
          <p:cNvSpPr txBox="1"/>
          <p:nvPr/>
        </p:nvSpPr>
        <p:spPr>
          <a:xfrm>
            <a:off x="0" y="0"/>
            <a:ext cx="471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Step 10 : Now Brute Force the Password</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05" name="Google Shape;405;p58"/>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06" name="Google Shape;406;p58"/>
          <p:cNvPicPr preferRelativeResize="0"/>
          <p:nvPr/>
        </p:nvPicPr>
        <p:blipFill>
          <a:blip r:embed="rId3">
            <a:alphaModFix/>
          </a:blip>
          <a:stretch>
            <a:fillRect/>
          </a:stretch>
        </p:blipFill>
        <p:spPr>
          <a:xfrm>
            <a:off x="789501" y="400200"/>
            <a:ext cx="6523149" cy="4720925"/>
          </a:xfrm>
          <a:prstGeom prst="rect">
            <a:avLst/>
          </a:prstGeom>
          <a:noFill/>
          <a:ln>
            <a:noFill/>
          </a:ln>
        </p:spPr>
      </p:pic>
      <p:sp>
        <p:nvSpPr>
          <p:cNvPr id="407" name="Google Shape;407;p58"/>
          <p:cNvSpPr txBox="1"/>
          <p:nvPr/>
        </p:nvSpPr>
        <p:spPr>
          <a:xfrm>
            <a:off x="0" y="0"/>
            <a:ext cx="427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Step 10 : Now Brute Force the Password</a:t>
            </a:r>
            <a:endParaRPr>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13" name="Google Shape;413;p59"/>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14" name="Google Shape;414;p59"/>
          <p:cNvPicPr preferRelativeResize="0"/>
          <p:nvPr/>
        </p:nvPicPr>
        <p:blipFill>
          <a:blip r:embed="rId3">
            <a:alphaModFix/>
          </a:blip>
          <a:stretch>
            <a:fillRect/>
          </a:stretch>
        </p:blipFill>
        <p:spPr>
          <a:xfrm>
            <a:off x="831550" y="501050"/>
            <a:ext cx="5746651" cy="4642451"/>
          </a:xfrm>
          <a:prstGeom prst="rect">
            <a:avLst/>
          </a:prstGeom>
          <a:noFill/>
          <a:ln>
            <a:noFill/>
          </a:ln>
        </p:spPr>
      </p:pic>
      <p:sp>
        <p:nvSpPr>
          <p:cNvPr id="415" name="Google Shape;415;p59"/>
          <p:cNvSpPr txBox="1"/>
          <p:nvPr/>
        </p:nvSpPr>
        <p:spPr>
          <a:xfrm>
            <a:off x="0" y="0"/>
            <a:ext cx="47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Step 10 : Now Brute Force the Password</a:t>
            </a:r>
            <a:endParaRPr>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0"/>
          <p:cNvSpPr txBox="1"/>
          <p:nvPr/>
        </p:nvSpPr>
        <p:spPr>
          <a:xfrm>
            <a:off x="0" y="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Lato"/>
                <a:ea typeface="Lato"/>
                <a:cs typeface="Lato"/>
                <a:sym typeface="Lato"/>
              </a:rPr>
              <a:t>Observation/ Result:</a:t>
            </a:r>
            <a:endParaRPr sz="1600" b="1">
              <a:solidFill>
                <a:schemeClr val="accent1"/>
              </a:solidFill>
              <a:latin typeface="Lato"/>
              <a:ea typeface="Lato"/>
              <a:cs typeface="Lato"/>
              <a:sym typeface="Lato"/>
            </a:endParaRPr>
          </a:p>
        </p:txBody>
      </p:sp>
      <p:sp>
        <p:nvSpPr>
          <p:cNvPr id="421" name="Google Shape;421;p60"/>
          <p:cNvSpPr txBox="1"/>
          <p:nvPr/>
        </p:nvSpPr>
        <p:spPr>
          <a:xfrm>
            <a:off x="845575" y="1410850"/>
            <a:ext cx="5606100" cy="29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Here I do sniper attack which means the playloads are run only one’s. After running all the username payload i found a unusual length of response.Then i found that the username is correct but the password is incorrect then we do brute force in password field.After several payload we found the actual result and we logged in the blog websites.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For this, we run 11328 password to get the actual password.</a:t>
            </a:r>
            <a:endParaRPr>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subTitle" idx="1"/>
          </p:nvPr>
        </p:nvSpPr>
        <p:spPr>
          <a:xfrm>
            <a:off x="662730" y="1333850"/>
            <a:ext cx="7754995" cy="2380175"/>
          </a:xfrm>
          <a:prstGeom prst="rect">
            <a:avLst/>
          </a:prstGeom>
        </p:spPr>
        <p:txBody>
          <a:bodyPr spcFirstLastPara="1" wrap="square" lIns="91425" tIns="91425" rIns="91425" bIns="91425" anchor="t" anchorCtr="0">
            <a:normAutofit/>
          </a:bodyPr>
          <a:lstStyle/>
          <a:p>
            <a:pPr marL="146050" indent="0"/>
            <a:r>
              <a:rPr lang="en-SG" sz="3200" b="1" dirty="0">
                <a:solidFill>
                  <a:srgbClr val="000000"/>
                </a:solidFill>
                <a:latin typeface="Times New Roman" panose="02020603050405020304" pitchFamily="18" charset="0"/>
                <a:cs typeface="Times New Roman" panose="02020603050405020304" pitchFamily="18" charset="0"/>
              </a:rPr>
              <a:t>REPEATER</a:t>
            </a:r>
          </a:p>
          <a:p>
            <a:pPr marL="146050" indent="0"/>
            <a:r>
              <a:rPr lang="en-SG" dirty="0">
                <a:solidFill>
                  <a:srgbClr val="000000"/>
                </a:solidFill>
                <a:latin typeface="Lato" panose="020F0502020204030203" pitchFamily="34" charset="0"/>
                <a:ea typeface="Lato" panose="020F0502020204030203" pitchFamily="34" charset="0"/>
                <a:cs typeface="Lato" panose="020F0502020204030203" pitchFamily="34" charset="0"/>
              </a:rPr>
              <a:t>Web application security testing module. It lets user manually modify and reissue HTTP/HTTPS requests to analyse how applications respond</a:t>
            </a:r>
          </a:p>
          <a:p>
            <a:pPr marL="146050" indent="0"/>
            <a:endParaRPr lang="en-SG" sz="32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1054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a:off x="727950" y="571475"/>
            <a:ext cx="7688100" cy="444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dirty="0"/>
              <a:t>Experiment Design</a:t>
            </a:r>
            <a:endParaRPr sz="2200" dirty="0"/>
          </a:p>
        </p:txBody>
      </p:sp>
      <p:sp>
        <p:nvSpPr>
          <p:cNvPr id="111" name="Google Shape;111;p17"/>
          <p:cNvSpPr txBox="1">
            <a:spLocks noGrp="1"/>
          </p:cNvSpPr>
          <p:nvPr>
            <p:ph type="subTitle" idx="1"/>
          </p:nvPr>
        </p:nvSpPr>
        <p:spPr>
          <a:xfrm>
            <a:off x="727950" y="1327200"/>
            <a:ext cx="7688100" cy="347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dirty="0"/>
              <a:t>Repeter Setup:</a:t>
            </a:r>
            <a:endParaRPr u="sng" dirty="0"/>
          </a:p>
        </p:txBody>
      </p:sp>
      <p:pic>
        <p:nvPicPr>
          <p:cNvPr id="5" name="Picture 4">
            <a:extLst>
              <a:ext uri="{FF2B5EF4-FFF2-40B4-BE49-F238E27FC236}">
                <a16:creationId xmlns:a16="http://schemas.microsoft.com/office/drawing/2014/main" id="{CA6BB693-C545-4B72-A3ED-A9A147BF9266}"/>
              </a:ext>
            </a:extLst>
          </p:cNvPr>
          <p:cNvPicPr>
            <a:picLocks noChangeAspect="1"/>
          </p:cNvPicPr>
          <p:nvPr/>
        </p:nvPicPr>
        <p:blipFill>
          <a:blip r:embed="rId3"/>
          <a:stretch>
            <a:fillRect/>
          </a:stretch>
        </p:blipFill>
        <p:spPr>
          <a:xfrm>
            <a:off x="182147" y="2037281"/>
            <a:ext cx="8779706" cy="2534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7022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subTitle" idx="1"/>
          </p:nvPr>
        </p:nvSpPr>
        <p:spPr>
          <a:xfrm>
            <a:off x="814627" y="12317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Proxy Setup:</a:t>
            </a:r>
            <a:endParaRPr u="sng"/>
          </a:p>
        </p:txBody>
      </p:sp>
      <p:pic>
        <p:nvPicPr>
          <p:cNvPr id="119" name="Google Shape;119;p18"/>
          <p:cNvPicPr preferRelativeResize="0"/>
          <p:nvPr/>
        </p:nvPicPr>
        <p:blipFill>
          <a:blip r:embed="rId3">
            <a:alphaModFix/>
          </a:blip>
          <a:stretch>
            <a:fillRect/>
          </a:stretch>
        </p:blipFill>
        <p:spPr>
          <a:xfrm>
            <a:off x="939875" y="1716060"/>
            <a:ext cx="5894472" cy="331258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subTitle" idx="1"/>
          </p:nvPr>
        </p:nvSpPr>
        <p:spPr>
          <a:xfrm>
            <a:off x="729625" y="1298725"/>
            <a:ext cx="7688100" cy="241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u="sng" dirty="0">
                <a:latin typeface="Times New Roman" panose="02020603050405020304" pitchFamily="18" charset="0"/>
                <a:cs typeface="Times New Roman" panose="02020603050405020304" pitchFamily="18" charset="0"/>
              </a:rPr>
              <a:t>Test Selection:</a:t>
            </a:r>
            <a:r>
              <a:rPr lang="en" sz="2400" b="1" dirty="0">
                <a:latin typeface="Times New Roman" panose="02020603050405020304" pitchFamily="18" charset="0"/>
                <a:cs typeface="Times New Roman" panose="02020603050405020304" pitchFamily="18" charset="0"/>
              </a:rPr>
              <a:t> </a:t>
            </a:r>
            <a:endParaRPr sz="2400" b="1"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en-US" dirty="0"/>
              <a:t>Find out vulnerability.</a:t>
            </a:r>
          </a:p>
          <a:p>
            <a:pPr marL="285750" indent="-285750">
              <a:buFont typeface="Arial" panose="020B0604020202020204" pitchFamily="34" charset="0"/>
              <a:buChar char="•"/>
            </a:pPr>
            <a:r>
              <a:rPr lang="en-US" dirty="0"/>
              <a:t>Penetration testing</a:t>
            </a:r>
          </a:p>
          <a:p>
            <a:pPr marL="285750" lvl="0" indent="-285750" algn="l" rtl="0">
              <a:spcBef>
                <a:spcPts val="0"/>
              </a:spcBef>
              <a:spcAft>
                <a:spcPts val="0"/>
              </a:spcAft>
              <a:buFont typeface="Arial" panose="020B0604020202020204" pitchFamily="34" charset="0"/>
              <a:buChar char="•"/>
            </a:pPr>
            <a:endParaRPr dirty="0"/>
          </a:p>
        </p:txBody>
      </p:sp>
    </p:spTree>
    <p:extLst>
      <p:ext uri="{BB962C8B-B14F-4D97-AF65-F5344CB8AC3E}">
        <p14:creationId xmlns:p14="http://schemas.microsoft.com/office/powerpoint/2010/main" val="1517946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subTitle" idx="1"/>
          </p:nvPr>
        </p:nvSpPr>
        <p:spPr>
          <a:xfrm>
            <a:off x="662731" y="1074217"/>
            <a:ext cx="7688100" cy="8472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latin typeface="Times New Roman" panose="02020603050405020304" pitchFamily="18" charset="0"/>
                <a:cs typeface="Times New Roman" panose="02020603050405020304" pitchFamily="18" charset="0"/>
              </a:rPr>
              <a:t>Test Step :</a:t>
            </a:r>
          </a:p>
          <a:p>
            <a:pPr marL="0" lvl="0" indent="0" algn="l" rtl="0">
              <a:spcBef>
                <a:spcPts val="0"/>
              </a:spcBef>
              <a:spcAft>
                <a:spcPts val="0"/>
              </a:spcAft>
              <a:buNone/>
            </a:pPr>
            <a:r>
              <a:rPr lang="en-SG" sz="2000" u="sng" dirty="0">
                <a:latin typeface="Times New Roman" panose="02020603050405020304" pitchFamily="18" charset="0"/>
                <a:cs typeface="Times New Roman" panose="02020603050405020304" pitchFamily="18" charset="0"/>
              </a:rPr>
              <a:t>W</a:t>
            </a:r>
            <a:r>
              <a:rPr lang="en" sz="2000" u="sng" dirty="0">
                <a:latin typeface="Times New Roman" panose="02020603050405020304" pitchFamily="18" charset="0"/>
                <a:cs typeface="Times New Roman" panose="02020603050405020304" pitchFamily="18" charset="0"/>
              </a:rPr>
              <a:t>orked on : </a:t>
            </a:r>
            <a:r>
              <a:rPr lang="en-SG" sz="1400" u="sng" dirty="0">
                <a:latin typeface="Times New Roman" panose="02020603050405020304" pitchFamily="18" charset="0"/>
                <a:cs typeface="Times New Roman" panose="02020603050405020304" pitchFamily="18" charset="0"/>
              </a:rPr>
              <a:t>http://testaspnet.vulnweb.com/</a:t>
            </a:r>
            <a:endParaRPr lang="en" sz="1400" b="1" u="sng"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8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1A2A87-B40A-4742-ABD2-D4AA989258A5}"/>
              </a:ext>
            </a:extLst>
          </p:cNvPr>
          <p:cNvPicPr>
            <a:picLocks noChangeAspect="1"/>
          </p:cNvPicPr>
          <p:nvPr/>
        </p:nvPicPr>
        <p:blipFill>
          <a:blip r:embed="rId3"/>
          <a:stretch>
            <a:fillRect/>
          </a:stretch>
        </p:blipFill>
        <p:spPr>
          <a:xfrm>
            <a:off x="662731" y="1921505"/>
            <a:ext cx="7994708" cy="3162224"/>
          </a:xfrm>
          <a:prstGeom prst="rect">
            <a:avLst/>
          </a:prstGeom>
        </p:spPr>
      </p:pic>
    </p:spTree>
    <p:extLst>
      <p:ext uri="{BB962C8B-B14F-4D97-AF65-F5344CB8AC3E}">
        <p14:creationId xmlns:p14="http://schemas.microsoft.com/office/powerpoint/2010/main" val="1167861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subTitle" idx="1"/>
          </p:nvPr>
        </p:nvSpPr>
        <p:spPr>
          <a:xfrm>
            <a:off x="451114" y="643880"/>
            <a:ext cx="76881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latin typeface="Times New Roman" panose="02020603050405020304" pitchFamily="18" charset="0"/>
                <a:cs typeface="Times New Roman" panose="02020603050405020304" pitchFamily="18" charset="0"/>
              </a:rPr>
              <a:t>Test Step :</a:t>
            </a:r>
          </a:p>
          <a:p>
            <a:pPr marL="0" lvl="0" indent="0" algn="l" rtl="0">
              <a:spcBef>
                <a:spcPts val="0"/>
              </a:spcBef>
              <a:spcAft>
                <a:spcPts val="0"/>
              </a:spcAft>
              <a:buNone/>
            </a:pPr>
            <a:r>
              <a:rPr lang="en-SG" sz="1400" u="sng" dirty="0">
                <a:latin typeface="Times New Roman" panose="02020603050405020304" pitchFamily="18" charset="0"/>
                <a:cs typeface="Times New Roman" panose="02020603050405020304" pitchFamily="18" charset="0"/>
              </a:rPr>
              <a:t>/</a:t>
            </a:r>
            <a:endParaRPr lang="en" sz="1400" b="1" u="sng"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800"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6525DC9-D676-4B47-928E-90FE8E2E5C37}"/>
              </a:ext>
            </a:extLst>
          </p:cNvPr>
          <p:cNvPicPr>
            <a:picLocks noChangeAspect="1"/>
          </p:cNvPicPr>
          <p:nvPr/>
        </p:nvPicPr>
        <p:blipFill>
          <a:blip r:embed="rId3"/>
          <a:stretch>
            <a:fillRect/>
          </a:stretch>
        </p:blipFill>
        <p:spPr>
          <a:xfrm>
            <a:off x="285225" y="1392572"/>
            <a:ext cx="4802629" cy="3577511"/>
          </a:xfrm>
          <a:prstGeom prst="rect">
            <a:avLst/>
          </a:prstGeom>
        </p:spPr>
      </p:pic>
      <p:pic>
        <p:nvPicPr>
          <p:cNvPr id="10" name="Picture 9">
            <a:extLst>
              <a:ext uri="{FF2B5EF4-FFF2-40B4-BE49-F238E27FC236}">
                <a16:creationId xmlns:a16="http://schemas.microsoft.com/office/drawing/2014/main" id="{299A859A-9A8E-418F-B896-30AAFE440957}"/>
              </a:ext>
            </a:extLst>
          </p:cNvPr>
          <p:cNvPicPr>
            <a:picLocks noChangeAspect="1"/>
          </p:cNvPicPr>
          <p:nvPr/>
        </p:nvPicPr>
        <p:blipFill>
          <a:blip r:embed="rId4"/>
          <a:stretch>
            <a:fillRect/>
          </a:stretch>
        </p:blipFill>
        <p:spPr>
          <a:xfrm>
            <a:off x="5234729" y="1082180"/>
            <a:ext cx="3833769" cy="3960652"/>
          </a:xfrm>
          <a:prstGeom prst="rect">
            <a:avLst/>
          </a:prstGeom>
        </p:spPr>
      </p:pic>
    </p:spTree>
    <p:extLst>
      <p:ext uri="{BB962C8B-B14F-4D97-AF65-F5344CB8AC3E}">
        <p14:creationId xmlns:p14="http://schemas.microsoft.com/office/powerpoint/2010/main" val="518534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subTitle" idx="1"/>
          </p:nvPr>
        </p:nvSpPr>
        <p:spPr>
          <a:xfrm>
            <a:off x="451114" y="643880"/>
            <a:ext cx="76881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latin typeface="Times New Roman" panose="02020603050405020304" pitchFamily="18" charset="0"/>
                <a:cs typeface="Times New Roman" panose="02020603050405020304" pitchFamily="18" charset="0"/>
              </a:rPr>
              <a:t>Test Step :</a:t>
            </a:r>
          </a:p>
          <a:p>
            <a:pPr marL="0" lvl="0" indent="0" algn="l" rtl="0">
              <a:spcBef>
                <a:spcPts val="0"/>
              </a:spcBef>
              <a:spcAft>
                <a:spcPts val="0"/>
              </a:spcAft>
              <a:buNone/>
            </a:pPr>
            <a:r>
              <a:rPr lang="en-SG" sz="1400" u="sng" dirty="0">
                <a:latin typeface="Times New Roman" panose="02020603050405020304" pitchFamily="18" charset="0"/>
                <a:cs typeface="Times New Roman" panose="02020603050405020304" pitchFamily="18" charset="0"/>
              </a:rPr>
              <a:t>/</a:t>
            </a:r>
            <a:endParaRPr lang="en" sz="1400" b="1" u="sng"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800" b="1" u="sng"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CD06404-818E-4EDE-A75B-4D1BC4EA5B77}"/>
              </a:ext>
            </a:extLst>
          </p:cNvPr>
          <p:cNvPicPr>
            <a:picLocks noChangeAspect="1"/>
          </p:cNvPicPr>
          <p:nvPr/>
        </p:nvPicPr>
        <p:blipFill>
          <a:blip r:embed="rId3"/>
          <a:stretch>
            <a:fillRect/>
          </a:stretch>
        </p:blipFill>
        <p:spPr>
          <a:xfrm>
            <a:off x="103058" y="1275127"/>
            <a:ext cx="5207173" cy="3783435"/>
          </a:xfrm>
          <a:prstGeom prst="rect">
            <a:avLst/>
          </a:prstGeom>
        </p:spPr>
      </p:pic>
      <p:pic>
        <p:nvPicPr>
          <p:cNvPr id="5" name="Picture 4">
            <a:extLst>
              <a:ext uri="{FF2B5EF4-FFF2-40B4-BE49-F238E27FC236}">
                <a16:creationId xmlns:a16="http://schemas.microsoft.com/office/drawing/2014/main" id="{854DF5CA-D699-4552-8448-9355CD9A30AA}"/>
              </a:ext>
            </a:extLst>
          </p:cNvPr>
          <p:cNvPicPr>
            <a:picLocks noChangeAspect="1"/>
          </p:cNvPicPr>
          <p:nvPr/>
        </p:nvPicPr>
        <p:blipFill>
          <a:blip r:embed="rId4"/>
          <a:stretch>
            <a:fillRect/>
          </a:stretch>
        </p:blipFill>
        <p:spPr>
          <a:xfrm>
            <a:off x="5461233" y="997242"/>
            <a:ext cx="3408234" cy="4061320"/>
          </a:xfrm>
          <a:prstGeom prst="rect">
            <a:avLst/>
          </a:prstGeom>
        </p:spPr>
      </p:pic>
    </p:spTree>
    <p:extLst>
      <p:ext uri="{BB962C8B-B14F-4D97-AF65-F5344CB8AC3E}">
        <p14:creationId xmlns:p14="http://schemas.microsoft.com/office/powerpoint/2010/main" val="1907489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subTitle" idx="1"/>
          </p:nvPr>
        </p:nvSpPr>
        <p:spPr>
          <a:xfrm>
            <a:off x="727950" y="1292332"/>
            <a:ext cx="7688100" cy="438300"/>
          </a:xfrm>
          <a:prstGeom prst="rect">
            <a:avLst/>
          </a:prstGeom>
        </p:spPr>
        <p:txBody>
          <a:bodyPr spcFirstLastPara="1" wrap="square" lIns="91425" tIns="91425" rIns="91425" bIns="91425" anchor="t" anchorCtr="0">
            <a:noAutofit/>
          </a:bodyPr>
          <a:lstStyle/>
          <a:p>
            <a:pPr marL="6350" lvl="0" indent="0" algn="l" rtl="0">
              <a:spcBef>
                <a:spcPts val="0"/>
              </a:spcBef>
              <a:spcAft>
                <a:spcPts val="0"/>
              </a:spcAft>
              <a:buSzPts val="1900"/>
              <a:buNone/>
            </a:pPr>
            <a:r>
              <a:rPr lang="en-SG" sz="2800" b="1" u="sng" dirty="0">
                <a:latin typeface="Times New Roman" panose="02020603050405020304" pitchFamily="18" charset="0"/>
                <a:cs typeface="Times New Roman" panose="02020603050405020304" pitchFamily="18" charset="0"/>
              </a:rPr>
              <a:t>Challenges :</a:t>
            </a:r>
          </a:p>
          <a:p>
            <a:pPr marL="6350" lvl="0" indent="0" algn="l" rtl="0">
              <a:spcBef>
                <a:spcPts val="0"/>
              </a:spcBef>
              <a:spcAft>
                <a:spcPts val="0"/>
              </a:spcAft>
              <a:buSzPts val="1900"/>
              <a:buNone/>
            </a:pPr>
            <a:endParaRPr lang="en-SG" sz="2400" dirty="0">
              <a:latin typeface="Times New Roman" panose="02020603050405020304" pitchFamily="18" charset="0"/>
              <a:cs typeface="Times New Roman" panose="02020603050405020304" pitchFamily="18" charset="0"/>
            </a:endParaRPr>
          </a:p>
          <a:p>
            <a:pPr marL="6350" lvl="0" indent="0" algn="l" rtl="0">
              <a:spcBef>
                <a:spcPts val="0"/>
              </a:spcBef>
              <a:spcAft>
                <a:spcPts val="0"/>
              </a:spcAft>
              <a:buSzPts val="1900"/>
              <a:buNone/>
            </a:pPr>
            <a:r>
              <a:rPr lang="en-SG" sz="2400" dirty="0">
                <a:latin typeface="Times New Roman" panose="02020603050405020304" pitchFamily="18" charset="0"/>
                <a:cs typeface="Times New Roman" panose="02020603050405020304" pitchFamily="18" charset="0"/>
              </a:rPr>
              <a:t>Some applications may limit the number of requests from particular IP address, or block it altogether if it suspects it's being attacked, which can interrupt testing</a:t>
            </a:r>
          </a:p>
          <a:p>
            <a:pPr marL="0" lvl="0" indent="0" algn="l" rtl="0">
              <a:spcBef>
                <a:spcPts val="0"/>
              </a:spcBef>
              <a:spcAft>
                <a:spcPts val="0"/>
              </a:spcAft>
              <a:buNone/>
            </a:pPr>
            <a:endParaRPr lang="e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741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ctrTitle"/>
          </p:nvPr>
        </p:nvSpPr>
        <p:spPr>
          <a:xfrm>
            <a:off x="813575" y="1251000"/>
            <a:ext cx="7688100" cy="115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dirty="0"/>
              <a:t>SEQUENCER</a:t>
            </a:r>
            <a:endParaRPr sz="3600" dirty="0"/>
          </a:p>
        </p:txBody>
      </p:sp>
      <p:sp>
        <p:nvSpPr>
          <p:cNvPr id="105" name="Google Shape;105;p16"/>
          <p:cNvSpPr txBox="1">
            <a:spLocks noGrp="1"/>
          </p:cNvSpPr>
          <p:nvPr>
            <p:ph type="subTitle" idx="1"/>
          </p:nvPr>
        </p:nvSpPr>
        <p:spPr>
          <a:xfrm>
            <a:off x="813575" y="1862356"/>
            <a:ext cx="7755152" cy="18937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2"/>
                </a:solidFill>
                <a:highlight>
                  <a:schemeClr val="lt2"/>
                </a:highlight>
              </a:rPr>
              <a:t>Burp Sequencer analyze the quality of randomness in a sample of tokens.</a:t>
            </a:r>
            <a:endParaRPr dirty="0">
              <a:solidFill>
                <a:schemeClr val="dk2"/>
              </a:solidFill>
              <a:highlight>
                <a:schemeClr val="lt2"/>
              </a:highligh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23715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a:off x="727950" y="571475"/>
            <a:ext cx="7688100" cy="444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a:t>Experiment Design</a:t>
            </a:r>
            <a:endParaRPr sz="2200"/>
          </a:p>
        </p:txBody>
      </p:sp>
      <p:sp>
        <p:nvSpPr>
          <p:cNvPr id="111" name="Google Shape;111;p17"/>
          <p:cNvSpPr txBox="1">
            <a:spLocks noGrp="1"/>
          </p:cNvSpPr>
          <p:nvPr>
            <p:ph type="subTitle" idx="1"/>
          </p:nvPr>
        </p:nvSpPr>
        <p:spPr>
          <a:xfrm>
            <a:off x="727950" y="1327200"/>
            <a:ext cx="7688100" cy="347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dirty="0"/>
              <a:t>Sequencer Setup:</a:t>
            </a:r>
            <a:endParaRPr u="sng" dirty="0"/>
          </a:p>
        </p:txBody>
      </p:sp>
      <p:pic>
        <p:nvPicPr>
          <p:cNvPr id="5" name="Picture 4">
            <a:extLst>
              <a:ext uri="{FF2B5EF4-FFF2-40B4-BE49-F238E27FC236}">
                <a16:creationId xmlns:a16="http://schemas.microsoft.com/office/drawing/2014/main" id="{CA6BB693-C545-4B72-A3ED-A9A147BF9266}"/>
              </a:ext>
            </a:extLst>
          </p:cNvPr>
          <p:cNvPicPr>
            <a:picLocks noChangeAspect="1"/>
          </p:cNvPicPr>
          <p:nvPr/>
        </p:nvPicPr>
        <p:blipFill>
          <a:blip r:embed="rId3"/>
          <a:stretch>
            <a:fillRect/>
          </a:stretch>
        </p:blipFill>
        <p:spPr>
          <a:xfrm>
            <a:off x="182147" y="2037281"/>
            <a:ext cx="8779706" cy="2534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4601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subTitle" idx="1"/>
          </p:nvPr>
        </p:nvSpPr>
        <p:spPr>
          <a:xfrm>
            <a:off x="729625" y="1298725"/>
            <a:ext cx="7688100" cy="241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u="sng" dirty="0">
                <a:latin typeface="Times New Roman" panose="02020603050405020304" pitchFamily="18" charset="0"/>
                <a:cs typeface="Times New Roman" panose="02020603050405020304" pitchFamily="18" charset="0"/>
              </a:rPr>
              <a:t>Test Selection:</a:t>
            </a:r>
            <a:r>
              <a:rPr lang="en" sz="2400" b="1" dirty="0">
                <a:latin typeface="Times New Roman" panose="02020603050405020304" pitchFamily="18" charset="0"/>
                <a:cs typeface="Times New Roman" panose="02020603050405020304" pitchFamily="18" charset="0"/>
              </a:rPr>
              <a:t> </a:t>
            </a:r>
            <a:endParaRPr sz="24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a:p>
            <a:pPr algn="l">
              <a:buFont typeface="Arial" panose="020B0604020202020204" pitchFamily="34" charset="0"/>
              <a:buChar char="•"/>
            </a:pPr>
            <a:r>
              <a:rPr lang="en-SG" dirty="0">
                <a:solidFill>
                  <a:srgbClr val="000000"/>
                </a:solidFill>
                <a:latin typeface="Arial" panose="020B0604020202020204" pitchFamily="34" charset="0"/>
              </a:rPr>
              <a:t>Obtaining a sample</a:t>
            </a:r>
            <a:r>
              <a:rPr lang="en-SG" b="0" i="0" dirty="0">
                <a:solidFill>
                  <a:srgbClr val="000000"/>
                </a:solidFill>
                <a:effectLst/>
                <a:latin typeface="Arial" panose="020B0604020202020204" pitchFamily="34" charset="0"/>
              </a:rPr>
              <a:t>.</a:t>
            </a:r>
          </a:p>
          <a:p>
            <a:pPr algn="l">
              <a:buFont typeface="Arial" panose="020B0604020202020204" pitchFamily="34" charset="0"/>
              <a:buChar char="•"/>
            </a:pPr>
            <a:r>
              <a:rPr lang="en-SG" dirty="0">
                <a:solidFill>
                  <a:srgbClr val="000000"/>
                </a:solidFill>
                <a:latin typeface="Arial" panose="020B0604020202020204" pitchFamily="34" charset="0"/>
              </a:rPr>
              <a:t>Sequencer settings</a:t>
            </a:r>
            <a:r>
              <a:rPr lang="en-SG" b="0" i="0" dirty="0">
                <a:solidFill>
                  <a:srgbClr val="000000"/>
                </a:solidFill>
                <a:effectLst/>
                <a:latin typeface="Arial" panose="020B0604020202020204" pitchFamily="34" charset="0"/>
              </a:rPr>
              <a:t>.</a:t>
            </a:r>
          </a:p>
          <a:p>
            <a:pPr algn="l">
              <a:buFont typeface="Arial" panose="020B0604020202020204" pitchFamily="34" charset="0"/>
              <a:buChar char="•"/>
            </a:pPr>
            <a:r>
              <a:rPr lang="en-SG" dirty="0">
                <a:solidFill>
                  <a:srgbClr val="000000"/>
                </a:solidFill>
                <a:latin typeface="Arial" panose="020B0604020202020204" pitchFamily="34" charset="0"/>
              </a:rPr>
              <a:t>Analysis results</a:t>
            </a:r>
            <a:r>
              <a:rPr lang="en-SG" b="0" i="0"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431835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subTitle" idx="1"/>
          </p:nvPr>
        </p:nvSpPr>
        <p:spPr>
          <a:xfrm>
            <a:off x="727950" y="1292332"/>
            <a:ext cx="76881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latin typeface="Times New Roman" panose="02020603050405020304" pitchFamily="18" charset="0"/>
                <a:cs typeface="Times New Roman" panose="02020603050405020304" pitchFamily="18" charset="0"/>
              </a:rPr>
              <a:t>Test Step :</a:t>
            </a:r>
          </a:p>
          <a:p>
            <a:pPr marL="0" lvl="0" indent="0" algn="l" rtl="0">
              <a:spcBef>
                <a:spcPts val="0"/>
              </a:spcBef>
              <a:spcAft>
                <a:spcPts val="0"/>
              </a:spcAft>
              <a:buNone/>
            </a:pPr>
            <a:r>
              <a:rPr lang="en-SG" sz="2000" u="sng" dirty="0">
                <a:latin typeface="Times New Roman" panose="02020603050405020304" pitchFamily="18" charset="0"/>
                <a:cs typeface="Times New Roman" panose="02020603050405020304" pitchFamily="18" charset="0"/>
              </a:rPr>
              <a:t>W</a:t>
            </a:r>
            <a:r>
              <a:rPr lang="en" sz="2000" u="sng" dirty="0">
                <a:latin typeface="Times New Roman" panose="02020603050405020304" pitchFamily="18" charset="0"/>
                <a:cs typeface="Times New Roman" panose="02020603050405020304" pitchFamily="18" charset="0"/>
              </a:rPr>
              <a:t>ork on : </a:t>
            </a:r>
            <a:r>
              <a:rPr lang="en-SG" sz="2000" u="sng" dirty="0" err="1">
                <a:latin typeface="Times New Roman" panose="02020603050405020304" pitchFamily="18" charset="0"/>
                <a:cs typeface="Times New Roman" panose="02020603050405020304" pitchFamily="18" charset="0"/>
              </a:rPr>
              <a:t>ginandjuice.shop</a:t>
            </a:r>
            <a:endParaRPr lang="en" sz="2000" u="sng"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 sz="2400" b="1" u="sng"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800" b="1" u="sn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72EF68B-A284-4421-9D88-33B930CFBF9C}"/>
              </a:ext>
            </a:extLst>
          </p:cNvPr>
          <p:cNvPicPr>
            <a:picLocks noChangeAspect="1"/>
          </p:cNvPicPr>
          <p:nvPr/>
        </p:nvPicPr>
        <p:blipFill>
          <a:blip r:embed="rId3"/>
          <a:stretch>
            <a:fillRect/>
          </a:stretch>
        </p:blipFill>
        <p:spPr>
          <a:xfrm>
            <a:off x="436227" y="2348916"/>
            <a:ext cx="3875714" cy="2448615"/>
          </a:xfrm>
          <a:prstGeom prst="rect">
            <a:avLst/>
          </a:prstGeom>
        </p:spPr>
      </p:pic>
      <p:pic>
        <p:nvPicPr>
          <p:cNvPr id="9" name="Picture 8">
            <a:extLst>
              <a:ext uri="{FF2B5EF4-FFF2-40B4-BE49-F238E27FC236}">
                <a16:creationId xmlns:a16="http://schemas.microsoft.com/office/drawing/2014/main" id="{07A68D9B-4323-4E5B-869C-762C23FCFDE8}"/>
              </a:ext>
            </a:extLst>
          </p:cNvPr>
          <p:cNvPicPr>
            <a:picLocks noChangeAspect="1"/>
          </p:cNvPicPr>
          <p:nvPr/>
        </p:nvPicPr>
        <p:blipFill>
          <a:blip r:embed="rId4"/>
          <a:stretch>
            <a:fillRect/>
          </a:stretch>
        </p:blipFill>
        <p:spPr>
          <a:xfrm>
            <a:off x="4429387" y="964734"/>
            <a:ext cx="4446168" cy="4093827"/>
          </a:xfrm>
          <a:prstGeom prst="rect">
            <a:avLst/>
          </a:prstGeom>
        </p:spPr>
      </p:pic>
    </p:spTree>
    <p:extLst>
      <p:ext uri="{BB962C8B-B14F-4D97-AF65-F5344CB8AC3E}">
        <p14:creationId xmlns:p14="http://schemas.microsoft.com/office/powerpoint/2010/main" val="1263785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subTitle" idx="1"/>
          </p:nvPr>
        </p:nvSpPr>
        <p:spPr>
          <a:xfrm>
            <a:off x="727950" y="1292332"/>
            <a:ext cx="76881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2400" b="1" u="sng"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8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0BACB4E-FC68-4041-B3E8-809B6E0E40C1}"/>
              </a:ext>
            </a:extLst>
          </p:cNvPr>
          <p:cNvPicPr>
            <a:picLocks noChangeAspect="1"/>
          </p:cNvPicPr>
          <p:nvPr/>
        </p:nvPicPr>
        <p:blipFill>
          <a:blip r:embed="rId3"/>
          <a:stretch>
            <a:fillRect/>
          </a:stretch>
        </p:blipFill>
        <p:spPr>
          <a:xfrm>
            <a:off x="578839" y="1292332"/>
            <a:ext cx="7617205" cy="3632434"/>
          </a:xfrm>
          <a:prstGeom prst="rect">
            <a:avLst/>
          </a:prstGeom>
        </p:spPr>
      </p:pic>
    </p:spTree>
    <p:extLst>
      <p:ext uri="{BB962C8B-B14F-4D97-AF65-F5344CB8AC3E}">
        <p14:creationId xmlns:p14="http://schemas.microsoft.com/office/powerpoint/2010/main" val="888173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subTitle" idx="1"/>
          </p:nvPr>
        </p:nvSpPr>
        <p:spPr>
          <a:xfrm>
            <a:off x="729625" y="1298725"/>
            <a:ext cx="7688100" cy="241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Test Selection:</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1.Intercept a Request.</a:t>
            </a:r>
            <a:endParaRPr/>
          </a:p>
          <a:p>
            <a:pPr marL="0" lvl="0" indent="0" algn="l" rtl="0">
              <a:spcBef>
                <a:spcPts val="0"/>
              </a:spcBef>
              <a:spcAft>
                <a:spcPts val="0"/>
              </a:spcAft>
              <a:buNone/>
            </a:pPr>
            <a:r>
              <a:rPr lang="en"/>
              <a:t>2.Modifying the HTTP Request.</a:t>
            </a:r>
            <a:endParaRPr/>
          </a:p>
          <a:p>
            <a:pPr marL="0" lvl="0" indent="0" algn="l" rtl="0">
              <a:spcBef>
                <a:spcPts val="0"/>
              </a:spcBef>
              <a:spcAft>
                <a:spcPts val="0"/>
              </a:spcAft>
              <a:buNone/>
            </a:pPr>
            <a:r>
              <a:rPr lang="en"/>
              <a:t>3.View and Analysis HTTP History.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3" name="Subtitle 2">
            <a:extLst>
              <a:ext uri="{FF2B5EF4-FFF2-40B4-BE49-F238E27FC236}">
                <a16:creationId xmlns:a16="http://schemas.microsoft.com/office/drawing/2014/main" id="{C363F5C9-A112-423E-AFF4-F961D4581BA3}"/>
              </a:ext>
            </a:extLst>
          </p:cNvPr>
          <p:cNvSpPr>
            <a:spLocks noGrp="1"/>
          </p:cNvSpPr>
          <p:nvPr>
            <p:ph type="subTitle" idx="1"/>
          </p:nvPr>
        </p:nvSpPr>
        <p:spPr/>
        <p:txBody>
          <a:bodyPr/>
          <a:lstStyle/>
          <a:p>
            <a:endParaRPr lang="en-SG" dirty="0"/>
          </a:p>
        </p:txBody>
      </p:sp>
      <p:pic>
        <p:nvPicPr>
          <p:cNvPr id="5" name="Picture 4">
            <a:extLst>
              <a:ext uri="{FF2B5EF4-FFF2-40B4-BE49-F238E27FC236}">
                <a16:creationId xmlns:a16="http://schemas.microsoft.com/office/drawing/2014/main" id="{1BA856F6-2554-4EC5-B111-71B21268EA9C}"/>
              </a:ext>
            </a:extLst>
          </p:cNvPr>
          <p:cNvPicPr>
            <a:picLocks noChangeAspect="1"/>
          </p:cNvPicPr>
          <p:nvPr/>
        </p:nvPicPr>
        <p:blipFill>
          <a:blip r:embed="rId3"/>
          <a:stretch>
            <a:fillRect/>
          </a:stretch>
        </p:blipFill>
        <p:spPr>
          <a:xfrm>
            <a:off x="545284" y="674807"/>
            <a:ext cx="6543413" cy="1896943"/>
          </a:xfrm>
          <a:prstGeom prst="rect">
            <a:avLst/>
          </a:prstGeom>
        </p:spPr>
      </p:pic>
      <p:pic>
        <p:nvPicPr>
          <p:cNvPr id="9" name="Picture 8">
            <a:extLst>
              <a:ext uri="{FF2B5EF4-FFF2-40B4-BE49-F238E27FC236}">
                <a16:creationId xmlns:a16="http://schemas.microsoft.com/office/drawing/2014/main" id="{6BA202E8-F4F0-47B4-82D2-673A6B7B6311}"/>
              </a:ext>
            </a:extLst>
          </p:cNvPr>
          <p:cNvPicPr>
            <a:picLocks noChangeAspect="1"/>
          </p:cNvPicPr>
          <p:nvPr/>
        </p:nvPicPr>
        <p:blipFill>
          <a:blip r:embed="rId4"/>
          <a:stretch>
            <a:fillRect/>
          </a:stretch>
        </p:blipFill>
        <p:spPr>
          <a:xfrm>
            <a:off x="726273" y="2668246"/>
            <a:ext cx="6056851" cy="2410804"/>
          </a:xfrm>
          <a:prstGeom prst="rect">
            <a:avLst/>
          </a:prstGeom>
        </p:spPr>
      </p:pic>
    </p:spTree>
    <p:extLst>
      <p:ext uri="{BB962C8B-B14F-4D97-AF65-F5344CB8AC3E}">
        <p14:creationId xmlns:p14="http://schemas.microsoft.com/office/powerpoint/2010/main" val="342533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subTitle" idx="1"/>
          </p:nvPr>
        </p:nvSpPr>
        <p:spPr>
          <a:xfrm>
            <a:off x="727950" y="1292332"/>
            <a:ext cx="76881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latin typeface="Times New Roman" panose="02020603050405020304" pitchFamily="18" charset="0"/>
                <a:cs typeface="Times New Roman" panose="02020603050405020304" pitchFamily="18" charset="0"/>
              </a:rPr>
              <a:t>Result</a:t>
            </a:r>
          </a:p>
        </p:txBody>
      </p:sp>
      <p:pic>
        <p:nvPicPr>
          <p:cNvPr id="5" name="Picture 4">
            <a:extLst>
              <a:ext uri="{FF2B5EF4-FFF2-40B4-BE49-F238E27FC236}">
                <a16:creationId xmlns:a16="http://schemas.microsoft.com/office/drawing/2014/main" id="{E3ADF78F-45AE-4A14-BF2B-EA497053E7A5}"/>
              </a:ext>
            </a:extLst>
          </p:cNvPr>
          <p:cNvPicPr>
            <a:picLocks noChangeAspect="1"/>
          </p:cNvPicPr>
          <p:nvPr/>
        </p:nvPicPr>
        <p:blipFill>
          <a:blip r:embed="rId3"/>
          <a:stretch>
            <a:fillRect/>
          </a:stretch>
        </p:blipFill>
        <p:spPr>
          <a:xfrm>
            <a:off x="727950" y="1931969"/>
            <a:ext cx="7470397" cy="2442979"/>
          </a:xfrm>
          <a:prstGeom prst="rect">
            <a:avLst/>
          </a:prstGeom>
        </p:spPr>
      </p:pic>
    </p:spTree>
    <p:extLst>
      <p:ext uri="{BB962C8B-B14F-4D97-AF65-F5344CB8AC3E}">
        <p14:creationId xmlns:p14="http://schemas.microsoft.com/office/powerpoint/2010/main" val="2477441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1"/>
          <p:cNvSpPr txBox="1">
            <a:spLocks noGrp="1"/>
          </p:cNvSpPr>
          <p:nvPr>
            <p:ph type="body" idx="1"/>
          </p:nvPr>
        </p:nvSpPr>
        <p:spPr>
          <a:xfrm>
            <a:off x="776448" y="1430772"/>
            <a:ext cx="6447600" cy="2109381"/>
          </a:xfrm>
          <a:prstGeom prst="rect">
            <a:avLst/>
          </a:prstGeom>
          <a:noFill/>
          <a:ln>
            <a:noFill/>
          </a:ln>
        </p:spPr>
        <p:txBody>
          <a:bodyPr spcFirstLastPara="1" wrap="square" lIns="68575" tIns="34275" rIns="68575" bIns="34275" anchor="t" anchorCtr="0">
            <a:normAutofit lnSpcReduction="10000"/>
          </a:bodyPr>
          <a:lstStyle/>
          <a:p>
            <a:pPr marL="6350" lvl="0" indent="0" algn="l" rtl="0">
              <a:spcBef>
                <a:spcPts val="0"/>
              </a:spcBef>
              <a:spcAft>
                <a:spcPts val="0"/>
              </a:spcAft>
              <a:buSzPts val="1900"/>
              <a:buNone/>
            </a:pPr>
            <a:r>
              <a:rPr lang="en-SG" sz="2800" b="1" u="sng" dirty="0">
                <a:latin typeface="Times New Roman" panose="02020603050405020304" pitchFamily="18" charset="0"/>
                <a:cs typeface="Times New Roman" panose="02020603050405020304" pitchFamily="18" charset="0"/>
              </a:rPr>
              <a:t>Challenges :</a:t>
            </a:r>
          </a:p>
          <a:p>
            <a:pPr marL="6350" lvl="0" indent="0" algn="l" rtl="0">
              <a:spcBef>
                <a:spcPts val="0"/>
              </a:spcBef>
              <a:spcAft>
                <a:spcPts val="0"/>
              </a:spcAft>
              <a:buSzPts val="1900"/>
              <a:buNone/>
            </a:pPr>
            <a:endParaRPr lang="en-SG" sz="1800" dirty="0">
              <a:latin typeface="Times New Roman" panose="02020603050405020304" pitchFamily="18" charset="0"/>
              <a:cs typeface="Times New Roman" panose="02020603050405020304" pitchFamily="18" charset="0"/>
            </a:endParaRPr>
          </a:p>
          <a:p>
            <a:pPr marL="6350" lvl="0" indent="0" algn="l" rtl="0">
              <a:spcBef>
                <a:spcPts val="0"/>
              </a:spcBef>
              <a:spcAft>
                <a:spcPts val="0"/>
              </a:spcAft>
              <a:buSzPts val="1900"/>
              <a:buNone/>
            </a:pPr>
            <a:r>
              <a:rPr lang="en-SG" sz="1800" dirty="0">
                <a:latin typeface="Times New Roman" panose="02020603050405020304" pitchFamily="18" charset="0"/>
                <a:cs typeface="Times New Roman" panose="02020603050405020304" pitchFamily="18" charset="0"/>
              </a:rPr>
              <a:t>Collecting a sufficient amount of data can be challenging. The Sequencer requires a large number of tokens to provide reliable result. This means the user must interact with the application extensively, which can be time-consuming</a:t>
            </a:r>
          </a:p>
        </p:txBody>
      </p:sp>
    </p:spTree>
    <p:extLst>
      <p:ext uri="{BB962C8B-B14F-4D97-AF65-F5344CB8AC3E}">
        <p14:creationId xmlns:p14="http://schemas.microsoft.com/office/powerpoint/2010/main" val="2247378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1"/>
          <p:cNvSpPr txBox="1">
            <a:spLocks noGrp="1"/>
          </p:cNvSpPr>
          <p:nvPr>
            <p:ph type="body" idx="1"/>
          </p:nvPr>
        </p:nvSpPr>
        <p:spPr>
          <a:xfrm>
            <a:off x="508000" y="440872"/>
            <a:ext cx="6447600" cy="4090200"/>
          </a:xfrm>
          <a:prstGeom prst="rect">
            <a:avLst/>
          </a:prstGeom>
          <a:noFill/>
          <a:ln>
            <a:noFill/>
          </a:ln>
        </p:spPr>
        <p:txBody>
          <a:bodyPr spcFirstLastPara="1" wrap="square" lIns="68575" tIns="34275" rIns="68575" bIns="34275" anchor="t" anchorCtr="0">
            <a:normAutofit/>
          </a:bodyPr>
          <a:lstStyle/>
          <a:p>
            <a:pPr marL="254000" lvl="0" indent="-247650" algn="l" rtl="0">
              <a:spcBef>
                <a:spcPts val="0"/>
              </a:spcBef>
              <a:spcAft>
                <a:spcPts val="0"/>
              </a:spcAft>
              <a:buSzPts val="1900"/>
              <a:buChar char="●"/>
            </a:pPr>
            <a:r>
              <a:rPr lang="en" sz="2400" b="1"/>
              <a:t>                          </a:t>
            </a:r>
            <a:r>
              <a:rPr lang="en" sz="3000" b="1"/>
              <a:t>SOAP UI </a:t>
            </a:r>
            <a:endParaRPr/>
          </a:p>
          <a:p>
            <a:pPr marL="254000" lvl="0" indent="-254000" algn="l" rtl="0">
              <a:spcBef>
                <a:spcPts val="800"/>
              </a:spcBef>
              <a:spcAft>
                <a:spcPts val="0"/>
              </a:spcAft>
              <a:buSzPts val="2400"/>
              <a:buChar char="●"/>
            </a:pPr>
            <a:r>
              <a:rPr lang="en" sz="3000" b="1"/>
              <a:t>  </a:t>
            </a:r>
            <a:r>
              <a:rPr lang="en" sz="2100"/>
              <a:t>Web service testing application</a:t>
            </a:r>
            <a:endParaRPr/>
          </a:p>
          <a:p>
            <a:pPr marL="254000" lvl="0" indent="-260350" algn="l" rtl="0">
              <a:spcBef>
                <a:spcPts val="800"/>
              </a:spcBef>
              <a:spcAft>
                <a:spcPts val="0"/>
              </a:spcAft>
              <a:buSzPts val="1700"/>
              <a:buChar char="●"/>
            </a:pPr>
            <a:r>
              <a:rPr lang="en" sz="2100"/>
              <a:t>SoapUi is an open-source web service testing application for service-oriented architectures and representational state transfer.</a:t>
            </a:r>
            <a:endParaRPr/>
          </a:p>
          <a:p>
            <a:pPr marL="254000" lvl="0" indent="-260350" algn="l" rtl="0">
              <a:spcBef>
                <a:spcPts val="800"/>
              </a:spcBef>
              <a:spcAft>
                <a:spcPts val="0"/>
              </a:spcAft>
              <a:buSzPts val="1700"/>
              <a:buChar char="●"/>
            </a:pPr>
            <a:r>
              <a:rPr lang="en" sz="2100"/>
              <a:t>Its functionality covers web service inspection,development,simulation and mocking, functional testing,load and compliance testing.</a:t>
            </a:r>
            <a:endParaRPr sz="21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62"/>
          <p:cNvPicPr preferRelativeResize="0">
            <a:picLocks noGrp="1"/>
          </p:cNvPicPr>
          <p:nvPr>
            <p:ph type="body" idx="1"/>
          </p:nvPr>
        </p:nvPicPr>
        <p:blipFill rotWithShape="1">
          <a:blip r:embed="rId3">
            <a:alphaModFix/>
          </a:blip>
          <a:srcRect/>
          <a:stretch/>
        </p:blipFill>
        <p:spPr>
          <a:xfrm>
            <a:off x="1724298" y="705395"/>
            <a:ext cx="4467600" cy="4007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3"/>
          <p:cNvSpPr txBox="1">
            <a:spLocks noGrp="1"/>
          </p:cNvSpPr>
          <p:nvPr>
            <p:ph type="body" idx="1"/>
          </p:nvPr>
        </p:nvSpPr>
        <p:spPr>
          <a:xfrm>
            <a:off x="508000" y="362494"/>
            <a:ext cx="7212000" cy="4168500"/>
          </a:xfrm>
          <a:prstGeom prst="rect">
            <a:avLst/>
          </a:prstGeom>
          <a:noFill/>
          <a:ln>
            <a:noFill/>
          </a:ln>
        </p:spPr>
        <p:txBody>
          <a:bodyPr spcFirstLastPara="1" wrap="square" lIns="68575" tIns="34275" rIns="68575" bIns="34275" anchor="t" anchorCtr="0">
            <a:normAutofit fontScale="85000" lnSpcReduction="20000"/>
          </a:bodyPr>
          <a:lstStyle/>
          <a:p>
            <a:pPr marL="0" lvl="0" indent="0" algn="l" rtl="0">
              <a:spcBef>
                <a:spcPts val="0"/>
              </a:spcBef>
              <a:spcAft>
                <a:spcPts val="0"/>
              </a:spcAft>
              <a:buSzPct val="81481"/>
              <a:buNone/>
            </a:pPr>
            <a:r>
              <a:rPr lang="en" sz="2700" b="1"/>
              <a:t>                     Web Service</a:t>
            </a:r>
            <a:endParaRPr/>
          </a:p>
          <a:p>
            <a:pPr marL="0" lvl="0" indent="0" algn="l" rtl="0">
              <a:spcBef>
                <a:spcPts val="800"/>
              </a:spcBef>
              <a:spcAft>
                <a:spcPts val="0"/>
              </a:spcAft>
              <a:buSzPct val="77777"/>
              <a:buNone/>
            </a:pPr>
            <a:r>
              <a:rPr lang="en" sz="1800"/>
              <a:t>A web service is any piece of </a:t>
            </a:r>
            <a:endParaRPr/>
          </a:p>
          <a:p>
            <a:pPr marL="0" lvl="0" indent="0" algn="l" rtl="0">
              <a:spcBef>
                <a:spcPts val="800"/>
              </a:spcBef>
              <a:spcAft>
                <a:spcPts val="0"/>
              </a:spcAft>
              <a:buSzPct val="77777"/>
              <a:buNone/>
            </a:pPr>
            <a:r>
              <a:rPr lang="en" sz="1800"/>
              <a:t>software that makes itself </a:t>
            </a:r>
            <a:endParaRPr/>
          </a:p>
          <a:p>
            <a:pPr marL="0" lvl="0" indent="0" algn="l" rtl="0">
              <a:spcBef>
                <a:spcPts val="800"/>
              </a:spcBef>
              <a:spcAft>
                <a:spcPts val="0"/>
              </a:spcAft>
              <a:buSzPct val="77777"/>
              <a:buNone/>
            </a:pPr>
            <a:r>
              <a:rPr lang="en" sz="1800"/>
              <a:t>available over the internet </a:t>
            </a:r>
            <a:endParaRPr/>
          </a:p>
          <a:p>
            <a:pPr marL="0" lvl="0" indent="0" algn="l" rtl="0">
              <a:spcBef>
                <a:spcPts val="800"/>
              </a:spcBef>
              <a:spcAft>
                <a:spcPts val="0"/>
              </a:spcAft>
              <a:buSzPct val="77777"/>
              <a:buNone/>
            </a:pPr>
            <a:r>
              <a:rPr lang="en" sz="1800"/>
              <a:t>and uses a standardized XML</a:t>
            </a:r>
            <a:endParaRPr/>
          </a:p>
          <a:p>
            <a:pPr marL="0" lvl="0" indent="0" algn="l" rtl="0">
              <a:spcBef>
                <a:spcPts val="800"/>
              </a:spcBef>
              <a:spcAft>
                <a:spcPts val="0"/>
              </a:spcAft>
              <a:buSzPct val="77777"/>
              <a:buNone/>
            </a:pPr>
            <a:r>
              <a:rPr lang="en" sz="1800"/>
              <a:t> messaging system.XML is used</a:t>
            </a:r>
            <a:endParaRPr/>
          </a:p>
          <a:p>
            <a:pPr marL="0" lvl="0" indent="0" algn="l" rtl="0">
              <a:spcBef>
                <a:spcPts val="800"/>
              </a:spcBef>
              <a:spcAft>
                <a:spcPts val="0"/>
              </a:spcAft>
              <a:buSzPct val="77777"/>
              <a:buNone/>
            </a:pPr>
            <a:r>
              <a:rPr lang="en" sz="1800"/>
              <a:t> to encode all communications</a:t>
            </a:r>
            <a:endParaRPr/>
          </a:p>
          <a:p>
            <a:pPr marL="0" lvl="0" indent="0" algn="l" rtl="0">
              <a:spcBef>
                <a:spcPts val="800"/>
              </a:spcBef>
              <a:spcAft>
                <a:spcPts val="0"/>
              </a:spcAft>
              <a:buSzPct val="77777"/>
              <a:buNone/>
            </a:pPr>
            <a:r>
              <a:rPr lang="en" sz="1800"/>
              <a:t> to a web service.</a:t>
            </a:r>
            <a:endParaRPr/>
          </a:p>
          <a:p>
            <a:pPr marL="0" lvl="0" indent="0" algn="l" rtl="0">
              <a:spcBef>
                <a:spcPts val="800"/>
              </a:spcBef>
              <a:spcAft>
                <a:spcPts val="0"/>
              </a:spcAft>
              <a:buSzPct val="77777"/>
              <a:buNone/>
            </a:pPr>
            <a:endParaRPr sz="1800"/>
          </a:p>
          <a:p>
            <a:pPr marL="0" lvl="0" indent="0" algn="l" rtl="0">
              <a:spcBef>
                <a:spcPts val="800"/>
              </a:spcBef>
              <a:spcAft>
                <a:spcPts val="0"/>
              </a:spcAft>
              <a:buSzPct val="77777"/>
              <a:buNone/>
            </a:pPr>
            <a:r>
              <a:rPr lang="en" sz="1800"/>
              <a:t>A web service is a collection of open protocols</a:t>
            </a:r>
            <a:endParaRPr/>
          </a:p>
          <a:p>
            <a:pPr marL="0" lvl="0" indent="0" algn="l" rtl="0">
              <a:spcBef>
                <a:spcPts val="800"/>
              </a:spcBef>
              <a:spcAft>
                <a:spcPts val="0"/>
              </a:spcAft>
              <a:buSzPct val="77777"/>
              <a:buNone/>
            </a:pPr>
            <a:r>
              <a:rPr lang="en" sz="1800"/>
              <a:t> and standards used for exchanging data between </a:t>
            </a:r>
            <a:endParaRPr/>
          </a:p>
          <a:p>
            <a:pPr marL="0" lvl="0" indent="0" algn="l" rtl="0">
              <a:spcBef>
                <a:spcPts val="800"/>
              </a:spcBef>
              <a:spcAft>
                <a:spcPts val="0"/>
              </a:spcAft>
              <a:buSzPct val="77777"/>
              <a:buNone/>
            </a:pPr>
            <a:r>
              <a:rPr lang="en" sz="1800"/>
              <a:t>applications or system</a:t>
            </a:r>
            <a:endParaRPr/>
          </a:p>
        </p:txBody>
      </p:sp>
      <p:pic>
        <p:nvPicPr>
          <p:cNvPr id="437" name="Google Shape;437;p63"/>
          <p:cNvPicPr preferRelativeResize="0"/>
          <p:nvPr/>
        </p:nvPicPr>
        <p:blipFill rotWithShape="1">
          <a:blip r:embed="rId3">
            <a:alphaModFix/>
          </a:blip>
          <a:srcRect/>
          <a:stretch/>
        </p:blipFill>
        <p:spPr>
          <a:xfrm>
            <a:off x="3958046" y="724988"/>
            <a:ext cx="3331029" cy="254725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4"/>
          <p:cNvSpPr txBox="1">
            <a:spLocks noGrp="1"/>
          </p:cNvSpPr>
          <p:nvPr>
            <p:ph type="body" idx="1"/>
          </p:nvPr>
        </p:nvSpPr>
        <p:spPr>
          <a:xfrm>
            <a:off x="508000" y="352697"/>
            <a:ext cx="6447600" cy="4178400"/>
          </a:xfrm>
          <a:prstGeom prst="rect">
            <a:avLst/>
          </a:prstGeom>
          <a:noFill/>
          <a:ln>
            <a:noFill/>
          </a:ln>
        </p:spPr>
        <p:txBody>
          <a:bodyPr spcFirstLastPara="1" wrap="square" lIns="68575" tIns="34275" rIns="68575" bIns="34275" anchor="t" anchorCtr="0">
            <a:normAutofit fontScale="70000" lnSpcReduction="20000"/>
          </a:bodyPr>
          <a:lstStyle/>
          <a:p>
            <a:pPr marL="254000" lvl="0" indent="-237490" algn="l" rtl="0">
              <a:spcBef>
                <a:spcPts val="0"/>
              </a:spcBef>
              <a:spcAft>
                <a:spcPts val="0"/>
              </a:spcAft>
              <a:buSzPct val="81481"/>
              <a:buChar char="●"/>
            </a:pPr>
            <a:r>
              <a:rPr lang="en" sz="2700"/>
              <a:t>Why to use SoapUI</a:t>
            </a:r>
            <a:endParaRPr sz="2700"/>
          </a:p>
          <a:p>
            <a:pPr marL="254000" lvl="0" indent="-190500" algn="l" rtl="0">
              <a:spcBef>
                <a:spcPts val="800"/>
              </a:spcBef>
              <a:spcAft>
                <a:spcPts val="0"/>
              </a:spcAft>
              <a:buSzPct val="84615"/>
              <a:buNone/>
            </a:pPr>
            <a:endParaRPr/>
          </a:p>
          <a:p>
            <a:pPr marL="254000" lvl="0" indent="-240665" algn="l" rtl="0">
              <a:spcBef>
                <a:spcPts val="800"/>
              </a:spcBef>
              <a:spcAft>
                <a:spcPts val="0"/>
              </a:spcAft>
              <a:buSzPct val="80952"/>
              <a:buChar char="●"/>
            </a:pPr>
            <a:r>
              <a:rPr lang="en" sz="2100"/>
              <a:t>To create quick and efficient API tests</a:t>
            </a:r>
            <a:endParaRPr/>
          </a:p>
          <a:p>
            <a:pPr marL="254000" lvl="0" indent="-240665" algn="l" rtl="0">
              <a:spcBef>
                <a:spcPts val="800"/>
              </a:spcBef>
              <a:spcAft>
                <a:spcPts val="0"/>
              </a:spcAft>
              <a:buSzPct val="80952"/>
              <a:buChar char="●"/>
            </a:pPr>
            <a:r>
              <a:rPr lang="en" sz="2100"/>
              <a:t>To create API functional,performance and security tests</a:t>
            </a:r>
            <a:endParaRPr/>
          </a:p>
          <a:p>
            <a:pPr marL="254000" lvl="0" indent="-240665" algn="l" rtl="0">
              <a:spcBef>
                <a:spcPts val="800"/>
              </a:spcBef>
              <a:spcAft>
                <a:spcPts val="0"/>
              </a:spcAft>
              <a:buSzPct val="80952"/>
              <a:buChar char="●"/>
            </a:pPr>
            <a:r>
              <a:rPr lang="en" sz="2100"/>
              <a:t>To Create API Testing automation framework</a:t>
            </a:r>
            <a:endParaRPr/>
          </a:p>
          <a:p>
            <a:pPr marL="254000" lvl="0" indent="-240665" algn="l" rtl="0">
              <a:spcBef>
                <a:spcPts val="800"/>
              </a:spcBef>
              <a:spcAft>
                <a:spcPts val="0"/>
              </a:spcAft>
              <a:buSzPct val="80952"/>
              <a:buChar char="●"/>
            </a:pPr>
            <a:r>
              <a:rPr lang="en" sz="2100"/>
              <a:t>                    </a:t>
            </a:r>
            <a:endParaRPr/>
          </a:p>
          <a:p>
            <a:pPr marL="254000" lvl="0" indent="-237490" algn="l" rtl="0">
              <a:spcBef>
                <a:spcPts val="800"/>
              </a:spcBef>
              <a:spcAft>
                <a:spcPts val="0"/>
              </a:spcAft>
              <a:buSzPct val="81481"/>
              <a:buChar char="●"/>
            </a:pPr>
            <a:r>
              <a:rPr lang="en" sz="2700" b="1"/>
              <a:t>                      API</a:t>
            </a:r>
            <a:endParaRPr/>
          </a:p>
          <a:p>
            <a:pPr marL="254000" lvl="0" indent="-236855" algn="l" rtl="0">
              <a:spcBef>
                <a:spcPts val="800"/>
              </a:spcBef>
              <a:spcAft>
                <a:spcPts val="0"/>
              </a:spcAft>
              <a:buSzPct val="82608"/>
              <a:buChar char="●"/>
            </a:pPr>
            <a:r>
              <a:rPr lang="en" sz="2300"/>
              <a:t>API stands for Application programming Interface.</a:t>
            </a:r>
            <a:endParaRPr/>
          </a:p>
          <a:p>
            <a:pPr marL="254000" lvl="0" indent="-236855" algn="l" rtl="0">
              <a:spcBef>
                <a:spcPts val="800"/>
              </a:spcBef>
              <a:spcAft>
                <a:spcPts val="0"/>
              </a:spcAft>
              <a:buSzPct val="82608"/>
              <a:buChar char="●"/>
            </a:pPr>
            <a:r>
              <a:rPr lang="en" sz="2300"/>
              <a:t>An API is a software intermediary that allows two applications tp talk to each other . In other words,</a:t>
            </a:r>
            <a:endParaRPr/>
          </a:p>
          <a:p>
            <a:pPr marL="254000" lvl="0" indent="-236855" algn="l" rtl="0">
              <a:spcBef>
                <a:spcPts val="800"/>
              </a:spcBef>
              <a:spcAft>
                <a:spcPts val="0"/>
              </a:spcAft>
              <a:buSzPct val="82608"/>
              <a:buChar char="●"/>
            </a:pPr>
            <a:r>
              <a:rPr lang="en" sz="2300"/>
              <a:t>An API is the messenger that delivers your request to the provider that you’re requesting it from and then delivers the response back to you</a:t>
            </a:r>
            <a:endParaRPr sz="23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5"/>
          <p:cNvSpPr txBox="1">
            <a:spLocks noGrp="1"/>
          </p:cNvSpPr>
          <p:nvPr>
            <p:ph type="body" idx="1"/>
          </p:nvPr>
        </p:nvSpPr>
        <p:spPr>
          <a:xfrm>
            <a:off x="508000" y="401683"/>
            <a:ext cx="6447600" cy="41295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SzPts val="1100"/>
              <a:buNone/>
            </a:pPr>
            <a:r>
              <a:rPr lang="en"/>
              <a:t>                                                         </a:t>
            </a:r>
            <a:r>
              <a:rPr lang="en" sz="2700" b="1"/>
              <a:t>WSDL</a:t>
            </a:r>
            <a:endParaRPr/>
          </a:p>
          <a:p>
            <a:pPr marL="0" lvl="0" indent="0" algn="l" rtl="0">
              <a:spcBef>
                <a:spcPts val="800"/>
              </a:spcBef>
              <a:spcAft>
                <a:spcPts val="0"/>
              </a:spcAft>
              <a:buSzPts val="2200"/>
              <a:buNone/>
            </a:pPr>
            <a:r>
              <a:rPr lang="en" sz="2700"/>
              <a:t>.</a:t>
            </a:r>
            <a:r>
              <a:rPr lang="en" sz="2000"/>
              <a:t>WSDL(web services Description Language)is an XML based language which will be used to described the service s pffered by a web service.</a:t>
            </a:r>
            <a:endParaRPr/>
          </a:p>
          <a:p>
            <a:pPr marL="0" lvl="0" indent="0" algn="l" rtl="0">
              <a:spcBef>
                <a:spcPts val="800"/>
              </a:spcBef>
              <a:spcAft>
                <a:spcPts val="0"/>
              </a:spcAft>
              <a:buSzPts val="1600"/>
              <a:buNone/>
            </a:pPr>
            <a:r>
              <a:rPr lang="en" sz="2000"/>
              <a:t>.WSDL describes all the operations offered by the particular web service in the XML format. It also defines how the services can be called, what input value we have to provide and what will be the format of the response it is going to generate for each kind of service.</a:t>
            </a:r>
            <a:endParaRPr/>
          </a:p>
          <a:p>
            <a:pPr marL="254000" lvl="0" indent="-190500" algn="l" rtl="0">
              <a:spcBef>
                <a:spcPts val="800"/>
              </a:spcBef>
              <a:spcAft>
                <a:spcPts val="0"/>
              </a:spcAft>
              <a:buSzPts val="11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6"/>
          <p:cNvSpPr txBox="1">
            <a:spLocks noGrp="1"/>
          </p:cNvSpPr>
          <p:nvPr>
            <p:ph type="body" idx="1"/>
          </p:nvPr>
        </p:nvSpPr>
        <p:spPr>
          <a:xfrm>
            <a:off x="508000" y="284117"/>
            <a:ext cx="6447600" cy="424680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700"/>
              <a:buChar char="●"/>
            </a:pPr>
            <a:r>
              <a:rPr lang="en" sz="2100"/>
              <a:t>                </a:t>
            </a:r>
            <a:r>
              <a:rPr lang="en" sz="2100" b="1"/>
              <a:t>Experiment Design (setup)</a:t>
            </a:r>
            <a:endParaRPr sz="2100" b="1"/>
          </a:p>
        </p:txBody>
      </p:sp>
      <p:pic>
        <p:nvPicPr>
          <p:cNvPr id="453" name="Google Shape;453;p66"/>
          <p:cNvPicPr preferRelativeResize="0"/>
          <p:nvPr/>
        </p:nvPicPr>
        <p:blipFill rotWithShape="1">
          <a:blip r:embed="rId3">
            <a:alphaModFix/>
          </a:blip>
          <a:srcRect/>
          <a:stretch/>
        </p:blipFill>
        <p:spPr>
          <a:xfrm>
            <a:off x="0" y="822959"/>
            <a:ext cx="3928657" cy="2351316"/>
          </a:xfrm>
          <a:prstGeom prst="rect">
            <a:avLst/>
          </a:prstGeom>
          <a:noFill/>
          <a:ln>
            <a:noFill/>
          </a:ln>
        </p:spPr>
      </p:pic>
      <p:pic>
        <p:nvPicPr>
          <p:cNvPr id="454" name="Google Shape;454;p66"/>
          <p:cNvPicPr preferRelativeResize="0"/>
          <p:nvPr/>
        </p:nvPicPr>
        <p:blipFill rotWithShape="1">
          <a:blip r:embed="rId4">
            <a:alphaModFix/>
          </a:blip>
          <a:srcRect/>
          <a:stretch/>
        </p:blipFill>
        <p:spPr>
          <a:xfrm>
            <a:off x="4281352" y="1910239"/>
            <a:ext cx="3427550" cy="252807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67"/>
          <p:cNvPicPr preferRelativeResize="0">
            <a:picLocks noGrp="1"/>
          </p:cNvPicPr>
          <p:nvPr>
            <p:ph type="body" idx="1"/>
          </p:nvPr>
        </p:nvPicPr>
        <p:blipFill rotWithShape="1">
          <a:blip r:embed="rId3">
            <a:alphaModFix/>
          </a:blip>
          <a:srcRect/>
          <a:stretch/>
        </p:blipFill>
        <p:spPr>
          <a:xfrm>
            <a:off x="427935" y="401683"/>
            <a:ext cx="3716400" cy="3042600"/>
          </a:xfrm>
          <a:prstGeom prst="rect">
            <a:avLst/>
          </a:prstGeom>
          <a:noFill/>
          <a:ln>
            <a:noFill/>
          </a:ln>
        </p:spPr>
      </p:pic>
      <p:pic>
        <p:nvPicPr>
          <p:cNvPr id="460" name="Google Shape;460;p67"/>
          <p:cNvPicPr preferRelativeResize="0"/>
          <p:nvPr/>
        </p:nvPicPr>
        <p:blipFill rotWithShape="1">
          <a:blip r:embed="rId4">
            <a:alphaModFix/>
          </a:blip>
          <a:srcRect/>
          <a:stretch/>
        </p:blipFill>
        <p:spPr>
          <a:xfrm>
            <a:off x="4506686" y="1895883"/>
            <a:ext cx="3860077" cy="30963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subTitle" idx="1"/>
          </p:nvPr>
        </p:nvSpPr>
        <p:spPr>
          <a:xfrm>
            <a:off x="575450" y="1393000"/>
            <a:ext cx="7688100" cy="4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Test Step of Intercept Request:</a:t>
            </a:r>
            <a:endParaRPr u="sng"/>
          </a:p>
        </p:txBody>
      </p:sp>
      <p:pic>
        <p:nvPicPr>
          <p:cNvPr id="130" name="Google Shape;130;p20"/>
          <p:cNvPicPr preferRelativeResize="0"/>
          <p:nvPr/>
        </p:nvPicPr>
        <p:blipFill>
          <a:blip r:embed="rId3">
            <a:alphaModFix/>
          </a:blip>
          <a:stretch>
            <a:fillRect/>
          </a:stretch>
        </p:blipFill>
        <p:spPr>
          <a:xfrm>
            <a:off x="152400" y="1967150"/>
            <a:ext cx="8839202" cy="154554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8"/>
          <p:cNvPicPr preferRelativeResize="0">
            <a:picLocks noGrp="1"/>
          </p:cNvPicPr>
          <p:nvPr>
            <p:ph type="body" idx="1"/>
          </p:nvPr>
        </p:nvPicPr>
        <p:blipFill rotWithShape="1">
          <a:blip r:embed="rId3">
            <a:alphaModFix/>
          </a:blip>
          <a:srcRect/>
          <a:stretch/>
        </p:blipFill>
        <p:spPr>
          <a:xfrm>
            <a:off x="312454" y="433631"/>
            <a:ext cx="3851400" cy="2819100"/>
          </a:xfrm>
          <a:prstGeom prst="rect">
            <a:avLst/>
          </a:prstGeom>
          <a:noFill/>
          <a:ln>
            <a:noFill/>
          </a:ln>
        </p:spPr>
      </p:pic>
      <p:pic>
        <p:nvPicPr>
          <p:cNvPr id="466" name="Google Shape;466;p68"/>
          <p:cNvPicPr preferRelativeResize="0"/>
          <p:nvPr/>
        </p:nvPicPr>
        <p:blipFill rotWithShape="1">
          <a:blip r:embed="rId4">
            <a:alphaModFix/>
          </a:blip>
          <a:srcRect/>
          <a:stretch/>
        </p:blipFill>
        <p:spPr>
          <a:xfrm>
            <a:off x="4545874" y="1689804"/>
            <a:ext cx="3977642" cy="312569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9"/>
          <p:cNvSpPr txBox="1">
            <a:spLocks noGrp="1"/>
          </p:cNvSpPr>
          <p:nvPr>
            <p:ph type="body" idx="1"/>
          </p:nvPr>
        </p:nvSpPr>
        <p:spPr>
          <a:xfrm>
            <a:off x="508000" y="293915"/>
            <a:ext cx="6447600" cy="4237200"/>
          </a:xfrm>
          <a:prstGeom prst="rect">
            <a:avLst/>
          </a:prstGeom>
          <a:noFill/>
          <a:ln>
            <a:noFill/>
          </a:ln>
        </p:spPr>
        <p:txBody>
          <a:bodyPr spcFirstLastPara="1" wrap="square" lIns="68575" tIns="34275" rIns="68575" bIns="34275" anchor="t" anchorCtr="0">
            <a:normAutofit fontScale="85000" lnSpcReduction="20000"/>
          </a:bodyPr>
          <a:lstStyle/>
          <a:p>
            <a:pPr marL="254000" lvl="0" indent="-242252" algn="l" rtl="0">
              <a:spcBef>
                <a:spcPts val="0"/>
              </a:spcBef>
              <a:spcAft>
                <a:spcPts val="0"/>
              </a:spcAft>
              <a:buSzPct val="79166"/>
              <a:buChar char="●"/>
            </a:pPr>
            <a:r>
              <a:rPr lang="en" sz="2400"/>
              <a:t>Test Selection:</a:t>
            </a:r>
            <a:endParaRPr/>
          </a:p>
          <a:p>
            <a:pPr marL="254000" lvl="0" indent="-240665" algn="l" rtl="0">
              <a:spcBef>
                <a:spcPts val="800"/>
              </a:spcBef>
              <a:spcAft>
                <a:spcPts val="0"/>
              </a:spcAft>
              <a:buSzPct val="77777"/>
              <a:buChar char="●"/>
            </a:pPr>
            <a:r>
              <a:rPr lang="en" sz="1800"/>
              <a:t>Functional </a:t>
            </a:r>
            <a:endParaRPr/>
          </a:p>
          <a:p>
            <a:pPr marL="254000" lvl="0" indent="-240665" algn="l" rtl="0">
              <a:spcBef>
                <a:spcPts val="800"/>
              </a:spcBef>
              <a:spcAft>
                <a:spcPts val="0"/>
              </a:spcAft>
              <a:buSzPct val="77777"/>
              <a:buChar char="●"/>
            </a:pPr>
            <a:r>
              <a:rPr lang="en" sz="1800"/>
              <a:t>Performance </a:t>
            </a:r>
            <a:endParaRPr/>
          </a:p>
          <a:p>
            <a:pPr marL="254000" lvl="0" indent="-240665" algn="l" rtl="0">
              <a:spcBef>
                <a:spcPts val="800"/>
              </a:spcBef>
              <a:spcAft>
                <a:spcPts val="0"/>
              </a:spcAft>
              <a:buSzPct val="77777"/>
              <a:buChar char="●"/>
            </a:pPr>
            <a:r>
              <a:rPr lang="en" sz="1800"/>
              <a:t>Security</a:t>
            </a:r>
            <a:endParaRPr/>
          </a:p>
          <a:p>
            <a:pPr marL="254000" lvl="0" indent="-240665" algn="l" rtl="0">
              <a:spcBef>
                <a:spcPts val="800"/>
              </a:spcBef>
              <a:spcAft>
                <a:spcPts val="0"/>
              </a:spcAft>
              <a:buSzPct val="77777"/>
              <a:buChar char="●"/>
            </a:pPr>
            <a:r>
              <a:rPr lang="en" sz="1800"/>
              <a:t>            </a:t>
            </a:r>
            <a:endParaRPr/>
          </a:p>
          <a:p>
            <a:pPr marL="254000" lvl="0" indent="-240665" algn="l" rtl="0">
              <a:spcBef>
                <a:spcPts val="800"/>
              </a:spcBef>
              <a:spcAft>
                <a:spcPts val="0"/>
              </a:spcAft>
              <a:buSzPct val="77777"/>
              <a:buChar char="●"/>
            </a:pPr>
            <a:r>
              <a:rPr lang="en" sz="1800"/>
              <a:t>   </a:t>
            </a:r>
            <a:r>
              <a:rPr lang="en" sz="2100" b="1"/>
              <a:t>Commonly used Custom SoapUI Properties    </a:t>
            </a:r>
            <a:endParaRPr/>
          </a:p>
          <a:p>
            <a:pPr marL="254000" lvl="0" indent="-251459" algn="l" rtl="0">
              <a:spcBef>
                <a:spcPts val="800"/>
              </a:spcBef>
              <a:spcAft>
                <a:spcPts val="0"/>
              </a:spcAft>
              <a:buSzPct val="80000"/>
              <a:buChar char="●"/>
            </a:pPr>
            <a:r>
              <a:rPr lang="en" sz="2000"/>
              <a:t>Global properties                          </a:t>
            </a:r>
            <a:endParaRPr/>
          </a:p>
          <a:p>
            <a:pPr marL="254000" lvl="0" indent="-251459" algn="l" rtl="0">
              <a:spcBef>
                <a:spcPts val="800"/>
              </a:spcBef>
              <a:spcAft>
                <a:spcPts val="0"/>
              </a:spcAft>
              <a:buSzPct val="80000"/>
              <a:buChar char="●"/>
            </a:pPr>
            <a:r>
              <a:rPr lang="en" sz="2000"/>
              <a:t>Project properties                         </a:t>
            </a:r>
            <a:endParaRPr sz="2000"/>
          </a:p>
          <a:p>
            <a:pPr marL="254000" lvl="0" indent="-251459" algn="l" rtl="0">
              <a:spcBef>
                <a:spcPts val="800"/>
              </a:spcBef>
              <a:spcAft>
                <a:spcPts val="0"/>
              </a:spcAft>
              <a:buSzPct val="80000"/>
              <a:buChar char="●"/>
            </a:pPr>
            <a:r>
              <a:rPr lang="en" sz="2000"/>
              <a:t>TestSuite properties                         </a:t>
            </a:r>
            <a:endParaRPr sz="2000"/>
          </a:p>
          <a:p>
            <a:pPr marL="254000" lvl="0" indent="-251459" algn="l" rtl="0">
              <a:spcBef>
                <a:spcPts val="800"/>
              </a:spcBef>
              <a:spcAft>
                <a:spcPts val="0"/>
              </a:spcAft>
              <a:buSzPct val="80000"/>
              <a:buChar char="●"/>
            </a:pPr>
            <a:r>
              <a:rPr lang="en" sz="2000"/>
              <a:t>TestCase  properties                         </a:t>
            </a:r>
            <a:endParaRPr/>
          </a:p>
          <a:p>
            <a:pPr marL="254000" lvl="0" indent="-251459" algn="l" rtl="0">
              <a:spcBef>
                <a:spcPts val="800"/>
              </a:spcBef>
              <a:spcAft>
                <a:spcPts val="0"/>
              </a:spcAft>
              <a:buSzPct val="80000"/>
              <a:buChar char="●"/>
            </a:pPr>
            <a:r>
              <a:rPr lang="en" sz="2000"/>
              <a:t>TestStep properties                         </a:t>
            </a:r>
            <a:endParaRPr/>
          </a:p>
          <a:p>
            <a:pPr marL="254000" lvl="0" indent="-244157" algn="l" rtl="0">
              <a:spcBef>
                <a:spcPts val="800"/>
              </a:spcBef>
              <a:spcAft>
                <a:spcPts val="0"/>
              </a:spcAft>
              <a:buSzPct val="80952"/>
              <a:buChar char="●"/>
            </a:pPr>
            <a:r>
              <a:rPr lang="en" sz="2100" b="1"/>
              <a:t>                       </a:t>
            </a:r>
            <a:endParaRPr sz="2100"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0"/>
          <p:cNvSpPr txBox="1">
            <a:spLocks noGrp="1"/>
          </p:cNvSpPr>
          <p:nvPr>
            <p:ph type="body" idx="1"/>
          </p:nvPr>
        </p:nvSpPr>
        <p:spPr>
          <a:xfrm>
            <a:off x="459015" y="405595"/>
            <a:ext cx="6447600" cy="465960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100"/>
              <a:buChar char="●"/>
            </a:pPr>
            <a:r>
              <a:rPr lang="en"/>
              <a:t>                                           </a:t>
            </a:r>
            <a:r>
              <a:rPr lang="en" sz="2100"/>
              <a:t>Global properties                          </a:t>
            </a:r>
            <a:endParaRPr/>
          </a:p>
          <a:p>
            <a:pPr marL="254000" lvl="0" indent="-190500" algn="l" rtl="0">
              <a:spcBef>
                <a:spcPts val="800"/>
              </a:spcBef>
              <a:spcAft>
                <a:spcPts val="0"/>
              </a:spcAft>
              <a:buSzPts val="1100"/>
              <a:buNone/>
            </a:pPr>
            <a:endParaRPr/>
          </a:p>
        </p:txBody>
      </p:sp>
      <p:pic>
        <p:nvPicPr>
          <p:cNvPr id="477" name="Google Shape;477;p70"/>
          <p:cNvPicPr preferRelativeResize="0"/>
          <p:nvPr/>
        </p:nvPicPr>
        <p:blipFill rotWithShape="1">
          <a:blip r:embed="rId3">
            <a:alphaModFix/>
          </a:blip>
          <a:srcRect/>
          <a:stretch/>
        </p:blipFill>
        <p:spPr>
          <a:xfrm>
            <a:off x="372292" y="1038497"/>
            <a:ext cx="4487091" cy="3037523"/>
          </a:xfrm>
          <a:prstGeom prst="rect">
            <a:avLst/>
          </a:prstGeom>
          <a:noFill/>
          <a:ln>
            <a:noFill/>
          </a:ln>
        </p:spPr>
      </p:pic>
      <p:pic>
        <p:nvPicPr>
          <p:cNvPr id="478" name="Google Shape;478;p70"/>
          <p:cNvPicPr preferRelativeResize="0"/>
          <p:nvPr/>
        </p:nvPicPr>
        <p:blipFill rotWithShape="1">
          <a:blip r:embed="rId4">
            <a:alphaModFix/>
          </a:blip>
          <a:srcRect/>
          <a:stretch/>
        </p:blipFill>
        <p:spPr>
          <a:xfrm>
            <a:off x="5059754" y="1939835"/>
            <a:ext cx="3693521" cy="292934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1"/>
          <p:cNvSpPr txBox="1">
            <a:spLocks noGrp="1"/>
          </p:cNvSpPr>
          <p:nvPr>
            <p:ph type="body" idx="1"/>
          </p:nvPr>
        </p:nvSpPr>
        <p:spPr>
          <a:xfrm>
            <a:off x="508000" y="254726"/>
            <a:ext cx="6447600" cy="427650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700"/>
              <a:buChar char="●"/>
            </a:pPr>
            <a:r>
              <a:rPr lang="en" sz="2100" b="1"/>
              <a:t>                         Project properties                         </a:t>
            </a:r>
            <a:endParaRPr/>
          </a:p>
          <a:p>
            <a:pPr marL="254000" lvl="0" indent="-190500" algn="l" rtl="0">
              <a:spcBef>
                <a:spcPts val="800"/>
              </a:spcBef>
              <a:spcAft>
                <a:spcPts val="0"/>
              </a:spcAft>
              <a:buSzPts val="1100"/>
              <a:buNone/>
            </a:pPr>
            <a:endParaRPr/>
          </a:p>
        </p:txBody>
      </p:sp>
      <p:pic>
        <p:nvPicPr>
          <p:cNvPr id="484" name="Google Shape;484;p71"/>
          <p:cNvPicPr preferRelativeResize="0"/>
          <p:nvPr/>
        </p:nvPicPr>
        <p:blipFill rotWithShape="1">
          <a:blip r:embed="rId3">
            <a:alphaModFix/>
          </a:blip>
          <a:srcRect/>
          <a:stretch/>
        </p:blipFill>
        <p:spPr>
          <a:xfrm>
            <a:off x="822960" y="960119"/>
            <a:ext cx="6201121" cy="394865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2"/>
          <p:cNvSpPr txBox="1">
            <a:spLocks noGrp="1"/>
          </p:cNvSpPr>
          <p:nvPr>
            <p:ph type="body" idx="1"/>
          </p:nvPr>
        </p:nvSpPr>
        <p:spPr>
          <a:xfrm>
            <a:off x="508000" y="137160"/>
            <a:ext cx="7878300" cy="514350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700"/>
              <a:buChar char="●"/>
            </a:pPr>
            <a:r>
              <a:rPr lang="en" sz="2100" b="1"/>
              <a:t>       TestSuite properties   &amp; TestCase  properties                         </a:t>
            </a:r>
            <a:endParaRPr/>
          </a:p>
          <a:p>
            <a:pPr marL="254000" lvl="0" indent="-260350" algn="l" rtl="0">
              <a:spcBef>
                <a:spcPts val="800"/>
              </a:spcBef>
              <a:spcAft>
                <a:spcPts val="0"/>
              </a:spcAft>
              <a:buSzPts val="1700"/>
              <a:buChar char="●"/>
            </a:pPr>
            <a:r>
              <a:rPr lang="en" sz="2100" b="1"/>
              <a:t>                   </a:t>
            </a:r>
            <a:endParaRPr sz="2100" b="1"/>
          </a:p>
        </p:txBody>
      </p:sp>
      <p:pic>
        <p:nvPicPr>
          <p:cNvPr id="490" name="Google Shape;490;p72"/>
          <p:cNvPicPr preferRelativeResize="0"/>
          <p:nvPr/>
        </p:nvPicPr>
        <p:blipFill rotWithShape="1">
          <a:blip r:embed="rId3">
            <a:alphaModFix/>
          </a:blip>
          <a:srcRect/>
          <a:stretch/>
        </p:blipFill>
        <p:spPr>
          <a:xfrm>
            <a:off x="425951" y="676001"/>
            <a:ext cx="4325664" cy="3125290"/>
          </a:xfrm>
          <a:prstGeom prst="rect">
            <a:avLst/>
          </a:prstGeom>
          <a:noFill/>
          <a:ln>
            <a:noFill/>
          </a:ln>
        </p:spPr>
      </p:pic>
      <p:pic>
        <p:nvPicPr>
          <p:cNvPr id="491" name="Google Shape;491;p72"/>
          <p:cNvPicPr preferRelativeResize="0"/>
          <p:nvPr/>
        </p:nvPicPr>
        <p:blipFill rotWithShape="1">
          <a:blip r:embed="rId4">
            <a:alphaModFix/>
          </a:blip>
          <a:srcRect/>
          <a:stretch/>
        </p:blipFill>
        <p:spPr>
          <a:xfrm>
            <a:off x="4986746" y="1773283"/>
            <a:ext cx="4007031" cy="304691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3"/>
          <p:cNvSpPr txBox="1">
            <a:spLocks noGrp="1"/>
          </p:cNvSpPr>
          <p:nvPr>
            <p:ph type="body" idx="1"/>
          </p:nvPr>
        </p:nvSpPr>
        <p:spPr>
          <a:xfrm>
            <a:off x="439421" y="244929"/>
            <a:ext cx="6447600" cy="447240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100"/>
              <a:buChar char="●"/>
            </a:pPr>
            <a:r>
              <a:rPr lang="en"/>
              <a:t>                                   </a:t>
            </a:r>
            <a:r>
              <a:rPr lang="en" sz="2100" b="1"/>
              <a:t>TestStep properties                         </a:t>
            </a:r>
            <a:endParaRPr/>
          </a:p>
          <a:p>
            <a:pPr marL="254000" lvl="0" indent="-152400" algn="l" rtl="0">
              <a:spcBef>
                <a:spcPts val="800"/>
              </a:spcBef>
              <a:spcAft>
                <a:spcPts val="0"/>
              </a:spcAft>
              <a:buSzPts val="1700"/>
              <a:buNone/>
            </a:pPr>
            <a:endParaRPr sz="2100"/>
          </a:p>
        </p:txBody>
      </p:sp>
      <p:pic>
        <p:nvPicPr>
          <p:cNvPr id="497" name="Google Shape;497;p73"/>
          <p:cNvPicPr preferRelativeResize="0"/>
          <p:nvPr/>
        </p:nvPicPr>
        <p:blipFill rotWithShape="1">
          <a:blip r:embed="rId3">
            <a:alphaModFix/>
          </a:blip>
          <a:srcRect/>
          <a:stretch/>
        </p:blipFill>
        <p:spPr>
          <a:xfrm>
            <a:off x="235133" y="832757"/>
            <a:ext cx="3987436" cy="3184070"/>
          </a:xfrm>
          <a:prstGeom prst="rect">
            <a:avLst/>
          </a:prstGeom>
          <a:noFill/>
          <a:ln>
            <a:noFill/>
          </a:ln>
        </p:spPr>
      </p:pic>
      <p:pic>
        <p:nvPicPr>
          <p:cNvPr id="498" name="Google Shape;498;p73"/>
          <p:cNvPicPr preferRelativeResize="0"/>
          <p:nvPr/>
        </p:nvPicPr>
        <p:blipFill rotWithShape="1">
          <a:blip r:embed="rId4">
            <a:alphaModFix/>
          </a:blip>
          <a:srcRect/>
          <a:stretch/>
        </p:blipFill>
        <p:spPr>
          <a:xfrm>
            <a:off x="4506686" y="1420585"/>
            <a:ext cx="4075611" cy="329658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74"/>
          <p:cNvPicPr preferRelativeResize="0">
            <a:picLocks noGrp="1"/>
          </p:cNvPicPr>
          <p:nvPr>
            <p:ph type="body" idx="1"/>
          </p:nvPr>
        </p:nvPicPr>
        <p:blipFill rotWithShape="1">
          <a:blip r:embed="rId3">
            <a:alphaModFix/>
          </a:blip>
          <a:srcRect/>
          <a:stretch/>
        </p:blipFill>
        <p:spPr>
          <a:xfrm>
            <a:off x="371237" y="333103"/>
            <a:ext cx="4233300" cy="3340800"/>
          </a:xfrm>
          <a:prstGeom prst="rect">
            <a:avLst/>
          </a:prstGeom>
          <a:noFill/>
          <a:ln>
            <a:noFill/>
          </a:ln>
        </p:spPr>
      </p:pic>
      <p:pic>
        <p:nvPicPr>
          <p:cNvPr id="504" name="Google Shape;504;p74"/>
          <p:cNvPicPr preferRelativeResize="0"/>
          <p:nvPr/>
        </p:nvPicPr>
        <p:blipFill rotWithShape="1">
          <a:blip r:embed="rId4">
            <a:alphaModFix/>
          </a:blip>
          <a:srcRect/>
          <a:stretch/>
        </p:blipFill>
        <p:spPr>
          <a:xfrm>
            <a:off x="4947557" y="1243451"/>
            <a:ext cx="3889466" cy="357674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5"/>
          <p:cNvSpPr txBox="1">
            <a:spLocks noGrp="1"/>
          </p:cNvSpPr>
          <p:nvPr>
            <p:ph type="body" idx="1"/>
          </p:nvPr>
        </p:nvSpPr>
        <p:spPr>
          <a:xfrm>
            <a:off x="508000" y="225335"/>
            <a:ext cx="6447600" cy="4305600"/>
          </a:xfrm>
          <a:prstGeom prst="rect">
            <a:avLst/>
          </a:prstGeom>
          <a:noFill/>
          <a:ln>
            <a:noFill/>
          </a:ln>
        </p:spPr>
        <p:txBody>
          <a:bodyPr spcFirstLastPara="1" wrap="square" lIns="68575" tIns="34275" rIns="68575" bIns="34275" anchor="t" anchorCtr="0">
            <a:normAutofit fontScale="92500" lnSpcReduction="20000"/>
          </a:bodyPr>
          <a:lstStyle/>
          <a:p>
            <a:pPr marL="0" lvl="0" indent="0" algn="l" rtl="0">
              <a:spcBef>
                <a:spcPts val="0"/>
              </a:spcBef>
              <a:spcAft>
                <a:spcPts val="0"/>
              </a:spcAft>
              <a:buSzPct val="80952"/>
              <a:buNone/>
            </a:pPr>
            <a:r>
              <a:rPr lang="en" sz="2100">
                <a:solidFill>
                  <a:schemeClr val="dk2"/>
                </a:solidFill>
                <a:highlight>
                  <a:schemeClr val="lt1"/>
                </a:highlight>
              </a:rPr>
              <a:t>Result Summary:</a:t>
            </a:r>
            <a:endParaRPr>
              <a:solidFill>
                <a:schemeClr val="dk2"/>
              </a:solidFill>
              <a:highlight>
                <a:schemeClr val="lt1"/>
              </a:highlight>
            </a:endParaRPr>
          </a:p>
          <a:p>
            <a:pPr marL="0" lvl="0" indent="0" algn="l" rtl="0">
              <a:spcBef>
                <a:spcPts val="800"/>
              </a:spcBef>
              <a:spcAft>
                <a:spcPts val="0"/>
              </a:spcAft>
              <a:buSzPct val="80952"/>
              <a:buNone/>
            </a:pPr>
            <a:r>
              <a:rPr lang="en" sz="2100">
                <a:solidFill>
                  <a:schemeClr val="dk2"/>
                </a:solidFill>
                <a:highlight>
                  <a:schemeClr val="lt1"/>
                </a:highlight>
              </a:rPr>
              <a:t>Here we see a successful API request and Found expected data.That indicating  the web service is functioning correctly.We measured the response time of API calls.</a:t>
            </a:r>
            <a:r>
              <a:rPr lang="en" sz="1970">
                <a:solidFill>
                  <a:schemeClr val="dk2"/>
                </a:solidFill>
                <a:highlight>
                  <a:schemeClr val="lt1"/>
                </a:highlight>
                <a:latin typeface="Roboto"/>
                <a:ea typeface="Roboto"/>
                <a:cs typeface="Roboto"/>
                <a:sym typeface="Roboto"/>
              </a:rPr>
              <a:t>This is crucial for performance testing to ensure that the API is responding within acceptable time limits</a:t>
            </a:r>
            <a:endParaRPr sz="2570">
              <a:solidFill>
                <a:schemeClr val="dk2"/>
              </a:solidFill>
              <a:highlight>
                <a:schemeClr val="lt1"/>
              </a:highlight>
            </a:endParaRPr>
          </a:p>
          <a:p>
            <a:pPr marL="0" lvl="0" indent="0" algn="l" rtl="0">
              <a:spcBef>
                <a:spcPts val="800"/>
              </a:spcBef>
              <a:spcAft>
                <a:spcPts val="0"/>
              </a:spcAft>
              <a:buSzPct val="80952"/>
              <a:buNone/>
            </a:pPr>
            <a:endParaRPr sz="2100"/>
          </a:p>
          <a:p>
            <a:pPr marL="0" lvl="0" indent="0" algn="l" rtl="0">
              <a:spcBef>
                <a:spcPts val="800"/>
              </a:spcBef>
              <a:spcAft>
                <a:spcPts val="0"/>
              </a:spcAft>
              <a:buSzPct val="80952"/>
              <a:buNone/>
            </a:pPr>
            <a:endParaRPr sz="2100"/>
          </a:p>
          <a:p>
            <a:pPr marL="0" lvl="0" indent="0" algn="l" rtl="0">
              <a:spcBef>
                <a:spcPts val="800"/>
              </a:spcBef>
              <a:spcAft>
                <a:spcPts val="0"/>
              </a:spcAft>
              <a:buSzPct val="80952"/>
              <a:buNone/>
            </a:pPr>
            <a:endParaRPr sz="2100">
              <a:highlight>
                <a:schemeClr val="lt1"/>
              </a:highlight>
            </a:endParaRPr>
          </a:p>
          <a:p>
            <a:pPr marL="0" lvl="0" indent="0" algn="l" rtl="0">
              <a:spcBef>
                <a:spcPts val="800"/>
              </a:spcBef>
              <a:spcAft>
                <a:spcPts val="0"/>
              </a:spcAft>
              <a:buSzPct val="80952"/>
              <a:buNone/>
            </a:pPr>
            <a:r>
              <a:rPr lang="en" sz="2100" b="1">
                <a:solidFill>
                  <a:schemeClr val="dk2"/>
                </a:solidFill>
              </a:rPr>
              <a:t>Challenges: </a:t>
            </a:r>
            <a:endParaRPr>
              <a:solidFill>
                <a:schemeClr val="dk2"/>
              </a:solidFill>
            </a:endParaRPr>
          </a:p>
          <a:p>
            <a:pPr marL="0" lvl="0" indent="0" algn="l" rtl="0">
              <a:spcBef>
                <a:spcPts val="800"/>
              </a:spcBef>
              <a:spcAft>
                <a:spcPts val="0"/>
              </a:spcAft>
              <a:buSzPct val="77777"/>
              <a:buNone/>
            </a:pPr>
            <a:r>
              <a:rPr lang="en" sz="1800">
                <a:solidFill>
                  <a:schemeClr val="dk2"/>
                </a:solidFill>
              </a:rPr>
              <a:t>WSDL file upload problem </a:t>
            </a:r>
            <a:endParaRPr>
              <a:solidFill>
                <a:schemeClr val="dk2"/>
              </a:solidFill>
            </a:endParaRPr>
          </a:p>
          <a:p>
            <a:pPr marL="0" lvl="0" indent="0" algn="l" rtl="0">
              <a:spcBef>
                <a:spcPts val="800"/>
              </a:spcBef>
              <a:spcAft>
                <a:spcPts val="0"/>
              </a:spcAft>
              <a:buSzPct val="77777"/>
              <a:buNone/>
            </a:pPr>
            <a:r>
              <a:rPr lang="en" sz="1800">
                <a:solidFill>
                  <a:schemeClr val="dk2"/>
                </a:solidFill>
              </a:rPr>
              <a:t>Code run problem</a:t>
            </a:r>
            <a:endParaRPr>
              <a:solidFill>
                <a:schemeClr val="dk2"/>
              </a:solidFill>
            </a:endParaRPr>
          </a:p>
          <a:p>
            <a:pPr marL="0" lvl="0" indent="0" algn="l" rtl="0">
              <a:spcBef>
                <a:spcPts val="800"/>
              </a:spcBef>
              <a:spcAft>
                <a:spcPts val="0"/>
              </a:spcAft>
              <a:buSzPct val="80952"/>
              <a:buNone/>
            </a:pPr>
            <a:endParaRPr sz="2100">
              <a:solidFill>
                <a:schemeClr val="dk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6"/>
          <p:cNvSpPr txBox="1">
            <a:spLocks noGrp="1"/>
          </p:cNvSpPr>
          <p:nvPr>
            <p:ph type="ctrTitle"/>
          </p:nvPr>
        </p:nvSpPr>
        <p:spPr>
          <a:xfrm>
            <a:off x="1150075" y="173940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9600"/>
              <a:t>Thank You</a:t>
            </a:r>
            <a:endParaRPr sz="9600"/>
          </a:p>
        </p:txBody>
      </p:sp>
      <p:sp>
        <p:nvSpPr>
          <p:cNvPr id="515" name="Google Shape;515;p76"/>
          <p:cNvSpPr txBox="1">
            <a:spLocks noGrp="1"/>
          </p:cNvSpPr>
          <p:nvPr>
            <p:ph type="subTitle" idx="1"/>
          </p:nvPr>
        </p:nvSpPr>
        <p:spPr>
          <a:xfrm>
            <a:off x="1150077" y="29907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36" name="Google Shape;136;p21"/>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37" name="Google Shape;137;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subTitle" idx="1"/>
          </p:nvPr>
        </p:nvSpPr>
        <p:spPr>
          <a:xfrm>
            <a:off x="677400" y="738125"/>
            <a:ext cx="7740000" cy="440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Test Step of Modifying the Request:</a:t>
            </a:r>
            <a:endParaRPr u="sng"/>
          </a:p>
          <a:p>
            <a:pPr marL="0" lvl="0" indent="0" algn="l" rtl="0">
              <a:lnSpc>
                <a:spcPct val="115000"/>
              </a:lnSpc>
              <a:spcBef>
                <a:spcPts val="1800"/>
              </a:spcBef>
              <a:spcAft>
                <a:spcPts val="0"/>
              </a:spcAft>
              <a:buNone/>
            </a:pPr>
            <a:r>
              <a:rPr lang="en" sz="1400">
                <a:solidFill>
                  <a:srgbClr val="000000"/>
                </a:solidFill>
                <a:latin typeface="Arial"/>
                <a:ea typeface="Arial"/>
                <a:cs typeface="Arial"/>
                <a:sym typeface="Arial"/>
              </a:rPr>
              <a:t>Step 1: Access the </a:t>
            </a:r>
            <a:r>
              <a:rPr lang="en" sz="1400" u="sng">
                <a:solidFill>
                  <a:schemeClr val="hlink"/>
                </a:solidFill>
                <a:latin typeface="Arial"/>
                <a:ea typeface="Arial"/>
                <a:cs typeface="Arial"/>
                <a:sym typeface="Arial"/>
                <a:hlinkClick r:id="rId3"/>
              </a:rPr>
              <a:t>vulnerable website</a:t>
            </a:r>
            <a:r>
              <a:rPr lang="en" sz="1400">
                <a:solidFill>
                  <a:srgbClr val="000000"/>
                </a:solidFill>
                <a:latin typeface="Arial"/>
                <a:ea typeface="Arial"/>
                <a:cs typeface="Arial"/>
                <a:sym typeface="Arial"/>
              </a:rPr>
              <a:t> in Burp's browser.</a:t>
            </a:r>
            <a:endParaRPr sz="1400">
              <a:solidFill>
                <a:srgbClr val="000000"/>
              </a:solidFill>
              <a:latin typeface="Arial"/>
              <a:ea typeface="Arial"/>
              <a:cs typeface="Arial"/>
              <a:sym typeface="Arial"/>
            </a:endParaRPr>
          </a:p>
          <a:p>
            <a:pPr marL="0" lvl="0" indent="0" algn="l" rtl="0">
              <a:lnSpc>
                <a:spcPct val="115000"/>
              </a:lnSpc>
              <a:spcBef>
                <a:spcPts val="1800"/>
              </a:spcBef>
              <a:spcAft>
                <a:spcPts val="0"/>
              </a:spcAft>
              <a:buNone/>
            </a:pPr>
            <a:endParaRPr sz="1400">
              <a:solidFill>
                <a:srgbClr val="000000"/>
              </a:solidFill>
              <a:latin typeface="Arial"/>
              <a:ea typeface="Arial"/>
              <a:cs typeface="Arial"/>
              <a:sym typeface="Arial"/>
            </a:endParaRPr>
          </a:p>
          <a:p>
            <a:pPr marL="0" lvl="0" indent="0" algn="l" rtl="0">
              <a:spcBef>
                <a:spcPts val="400"/>
              </a:spcBef>
              <a:spcAft>
                <a:spcPts val="0"/>
              </a:spcAft>
              <a:buNone/>
            </a:pPr>
            <a:endParaRPr/>
          </a:p>
        </p:txBody>
      </p:sp>
      <p:pic>
        <p:nvPicPr>
          <p:cNvPr id="143" name="Google Shape;143;p22"/>
          <p:cNvPicPr preferRelativeResize="0"/>
          <p:nvPr/>
        </p:nvPicPr>
        <p:blipFill>
          <a:blip r:embed="rId4">
            <a:alphaModFix/>
          </a:blip>
          <a:stretch>
            <a:fillRect/>
          </a:stretch>
        </p:blipFill>
        <p:spPr>
          <a:xfrm>
            <a:off x="841575" y="1587175"/>
            <a:ext cx="6098074" cy="343017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1353</Words>
  <Application>Microsoft Office PowerPoint</Application>
  <PresentationFormat>On-screen Show (16:9)</PresentationFormat>
  <Paragraphs>166</Paragraphs>
  <Slides>78</Slides>
  <Notes>78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Roboto</vt:lpstr>
      <vt:lpstr>Raleway</vt:lpstr>
      <vt:lpstr>Trebuchet MS</vt:lpstr>
      <vt:lpstr>Arial</vt:lpstr>
      <vt:lpstr>Roboto Mono</vt:lpstr>
      <vt:lpstr>Lato</vt:lpstr>
      <vt:lpstr>Times New Roman</vt:lpstr>
      <vt:lpstr>Streamline</vt:lpstr>
      <vt:lpstr>BURP SUITE &amp; SOAP UI</vt:lpstr>
      <vt:lpstr>Description of Burp Suite</vt:lpstr>
      <vt:lpstr>PROXY</vt:lpstr>
      <vt:lpstr>Experiment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Scan and Generate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INTRUDER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Design</vt:lpstr>
      <vt:lpstr>PowerPoint Presentation</vt:lpstr>
      <vt:lpstr>PowerPoint Presentation</vt:lpstr>
      <vt:lpstr>PowerPoint Presentation</vt:lpstr>
      <vt:lpstr>PowerPoint Presentation</vt:lpstr>
      <vt:lpstr>PowerPoint Presentation</vt:lpstr>
      <vt:lpstr>SEQUENCER</vt:lpstr>
      <vt:lpstr>Experiment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BURP SUITE &amp; SOAP UI</dc:title>
  <cp:lastModifiedBy>amina afroz</cp:lastModifiedBy>
  <cp:revision>14</cp:revision>
  <dcterms:modified xsi:type="dcterms:W3CDTF">2023-07-31T03:52:26Z</dcterms:modified>
</cp:coreProperties>
</file>